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68" r:id="rId4"/>
    <p:sldId id="258" r:id="rId5"/>
    <p:sldId id="270" r:id="rId6"/>
    <p:sldId id="259" r:id="rId7"/>
    <p:sldId id="260" r:id="rId8"/>
    <p:sldId id="26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6323" autoAdjust="0"/>
  </p:normalViewPr>
  <p:slideViewPr>
    <p:cSldViewPr>
      <p:cViewPr>
        <p:scale>
          <a:sx n="90" d="100"/>
          <a:sy n="90" d="100"/>
        </p:scale>
        <p:origin x="-58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8F06B-67FD-436E-8076-27C1005B1857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11F89-C67E-42BA-B0C4-2FBCB3CF5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454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11F89-C67E-42BA-B0C4-2FBCB3CF5C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8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11F89-C67E-42BA-B0C4-2FBCB3CF5C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86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B3C6B1E-600E-4D5C-8D2E-B68BE28C6A65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EC3B845-6657-477D-9169-3BCB75275B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113" y="533400"/>
            <a:ext cx="4745488" cy="609600"/>
          </a:xfrm>
        </p:spPr>
        <p:txBody>
          <a:bodyPr/>
          <a:lstStyle/>
          <a:p>
            <a:r>
              <a:rPr lang="en-US" smtClean="0">
                <a:solidFill>
                  <a:srgbClr val="7030A0"/>
                </a:solidFill>
              </a:rPr>
              <a:t>DNA ELECTROPHORESIS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19200"/>
            <a:ext cx="6511131" cy="1600200"/>
          </a:xfrm>
        </p:spPr>
        <p:txBody>
          <a:bodyPr>
            <a:normAutofit fontScale="62500" lnSpcReduction="20000"/>
          </a:bodyPr>
          <a:lstStyle/>
          <a:p>
            <a:pPr marL="12700">
              <a:lnSpc>
                <a:spcPct val="160000"/>
              </a:lnSpc>
              <a:spcBef>
                <a:spcPts val="480"/>
              </a:spcBef>
            </a:pPr>
            <a:r>
              <a:rPr lang="en-US" sz="2400" cap="none" spc="-30" dirty="0" smtClean="0">
                <a:latin typeface="Georgia"/>
                <a:cs typeface="Georgia"/>
              </a:rPr>
              <a:t>Name:</a:t>
            </a:r>
          </a:p>
          <a:p>
            <a:pPr marL="12700">
              <a:lnSpc>
                <a:spcPct val="160000"/>
              </a:lnSpc>
              <a:spcBef>
                <a:spcPts val="480"/>
              </a:spcBef>
            </a:pPr>
            <a:r>
              <a:rPr lang="en-US" sz="2400" cap="none" spc="-30" dirty="0" smtClean="0">
                <a:latin typeface="Georgia"/>
                <a:cs typeface="Georgia"/>
              </a:rPr>
              <a:t>Course:</a:t>
            </a:r>
          </a:p>
          <a:p>
            <a:pPr marL="12700">
              <a:lnSpc>
                <a:spcPct val="160000"/>
              </a:lnSpc>
              <a:spcBef>
                <a:spcPts val="480"/>
              </a:spcBef>
            </a:pPr>
            <a:r>
              <a:rPr lang="en-US" sz="2400" cap="none" spc="-30" dirty="0" smtClean="0">
                <a:latin typeface="Georgia"/>
                <a:cs typeface="Georgia"/>
              </a:rPr>
              <a:t>Instructor:</a:t>
            </a:r>
          </a:p>
          <a:p>
            <a:pPr marL="12700">
              <a:lnSpc>
                <a:spcPct val="160000"/>
              </a:lnSpc>
              <a:spcBef>
                <a:spcPts val="480"/>
              </a:spcBef>
            </a:pPr>
            <a:r>
              <a:rPr lang="en-US" sz="2400" cap="none" spc="-30" dirty="0" smtClean="0">
                <a:latin typeface="Georgia"/>
                <a:cs typeface="Georgia"/>
              </a:rPr>
              <a:t>Date:</a:t>
            </a:r>
            <a:endParaRPr lang="en-US" sz="2400" cap="none" dirty="0" smtClean="0">
              <a:latin typeface="Georgia"/>
              <a:cs typeface="Georgia"/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2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Introduction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 marR="5080">
              <a:lnSpc>
                <a:spcPct val="15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400" b="0" spc="-15" dirty="0">
                <a:latin typeface="Georgia"/>
                <a:cs typeface="Georgia"/>
              </a:rPr>
              <a:t>Got </a:t>
            </a:r>
            <a:r>
              <a:rPr lang="en-GB" sz="2400" b="0" spc="-30" dirty="0">
                <a:latin typeface="Georgia"/>
                <a:cs typeface="Georgia"/>
              </a:rPr>
              <a:t>its </a:t>
            </a:r>
            <a:r>
              <a:rPr lang="en-GB" sz="2400" b="0" spc="-35" dirty="0">
                <a:latin typeface="Georgia"/>
                <a:cs typeface="Georgia"/>
              </a:rPr>
              <a:t>name </a:t>
            </a:r>
            <a:r>
              <a:rPr lang="en-GB" sz="2400" b="0" spc="-45" dirty="0">
                <a:latin typeface="Georgia"/>
                <a:cs typeface="Georgia"/>
              </a:rPr>
              <a:t>from </a:t>
            </a:r>
            <a:r>
              <a:rPr lang="en-GB" sz="2400" b="0" spc="-25" dirty="0">
                <a:latin typeface="Georgia"/>
                <a:cs typeface="Georgia"/>
              </a:rPr>
              <a:t>electromotive </a:t>
            </a:r>
            <a:r>
              <a:rPr lang="en-GB" sz="2400" b="0" spc="-45" dirty="0" smtClean="0">
                <a:latin typeface="Georgia"/>
                <a:cs typeface="Georgia"/>
              </a:rPr>
              <a:t>force.</a:t>
            </a:r>
          </a:p>
          <a:p>
            <a:pPr marL="12700" marR="5080">
              <a:lnSpc>
                <a:spcPct val="15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400" b="0" spc="-40" dirty="0" smtClean="0">
                <a:latin typeface="Georgia"/>
                <a:cs typeface="Georgia"/>
              </a:rPr>
              <a:t>Charged  </a:t>
            </a:r>
            <a:r>
              <a:rPr lang="en-GB" sz="2400" b="0" spc="-30" dirty="0">
                <a:latin typeface="Georgia"/>
                <a:cs typeface="Georgia"/>
              </a:rPr>
              <a:t>particles </a:t>
            </a:r>
            <a:r>
              <a:rPr lang="en-GB" sz="2400" b="0" spc="-45" dirty="0">
                <a:latin typeface="Georgia"/>
                <a:cs typeface="Georgia"/>
              </a:rPr>
              <a:t>move </a:t>
            </a:r>
            <a:r>
              <a:rPr lang="en-GB" sz="2400" b="0" spc="-30" dirty="0">
                <a:latin typeface="Georgia"/>
                <a:cs typeface="Georgia"/>
              </a:rPr>
              <a:t>under </a:t>
            </a:r>
            <a:r>
              <a:rPr lang="en-GB" sz="2400" b="0" spc="-5" dirty="0">
                <a:latin typeface="Georgia"/>
                <a:cs typeface="Georgia"/>
              </a:rPr>
              <a:t>the </a:t>
            </a:r>
            <a:r>
              <a:rPr lang="en-GB" sz="2400" b="0" dirty="0">
                <a:latin typeface="Georgia"/>
                <a:cs typeface="Georgia"/>
              </a:rPr>
              <a:t>influence </a:t>
            </a:r>
            <a:r>
              <a:rPr lang="en-GB" sz="2400" b="0" spc="-20" dirty="0">
                <a:latin typeface="Georgia"/>
                <a:cs typeface="Georgia"/>
              </a:rPr>
              <a:t>of </a:t>
            </a:r>
            <a:r>
              <a:rPr lang="en-GB" sz="2400" b="0" spc="-10" dirty="0">
                <a:latin typeface="Georgia"/>
                <a:cs typeface="Georgia"/>
              </a:rPr>
              <a:t>electric</a:t>
            </a:r>
            <a:r>
              <a:rPr lang="en-GB" sz="2400" b="0" spc="-380" dirty="0">
                <a:latin typeface="Georgia"/>
                <a:cs typeface="Georgia"/>
              </a:rPr>
              <a:t> </a:t>
            </a:r>
            <a:r>
              <a:rPr lang="en-GB" sz="2400" b="0" spc="-15" dirty="0">
                <a:latin typeface="Georgia"/>
                <a:cs typeface="Georgia"/>
              </a:rPr>
              <a:t>field  </a:t>
            </a:r>
            <a:r>
              <a:rPr lang="en-GB" sz="2400" b="0" spc="-45" dirty="0">
                <a:latin typeface="Georgia"/>
                <a:cs typeface="Georgia"/>
              </a:rPr>
              <a:t>from </a:t>
            </a:r>
            <a:r>
              <a:rPr lang="en-GB" sz="2400" b="0" spc="-15" dirty="0">
                <a:latin typeface="Georgia"/>
                <a:cs typeface="Georgia"/>
              </a:rPr>
              <a:t>one electrode </a:t>
            </a:r>
            <a:r>
              <a:rPr lang="en-GB" sz="2400" b="0" spc="-5" dirty="0">
                <a:latin typeface="Georgia"/>
                <a:cs typeface="Georgia"/>
              </a:rPr>
              <a:t>to the</a:t>
            </a:r>
            <a:r>
              <a:rPr lang="en-GB" sz="2400" b="0" spc="-409" dirty="0">
                <a:latin typeface="Georgia"/>
                <a:cs typeface="Georgia"/>
              </a:rPr>
              <a:t> </a:t>
            </a:r>
            <a:r>
              <a:rPr lang="en-GB" sz="2400" b="0" spc="-55" dirty="0">
                <a:latin typeface="Georgia"/>
                <a:cs typeface="Georgia"/>
              </a:rPr>
              <a:t>other.</a:t>
            </a:r>
            <a:endParaRPr lang="en-GB" sz="2400" b="0" dirty="0">
              <a:latin typeface="Georgia"/>
              <a:cs typeface="Georgia"/>
            </a:endParaRPr>
          </a:p>
          <a:p>
            <a:pPr marL="12700" marR="25527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400" b="0" spc="-85" dirty="0" smtClean="0">
                <a:latin typeface="Georgia"/>
                <a:cs typeface="Georgia"/>
              </a:rPr>
              <a:t>If </a:t>
            </a:r>
            <a:r>
              <a:rPr lang="en-GB" sz="2400" b="0" spc="-10" dirty="0">
                <a:latin typeface="Georgia"/>
                <a:cs typeface="Georgia"/>
              </a:rPr>
              <a:t>they </a:t>
            </a:r>
            <a:r>
              <a:rPr lang="en-GB" sz="2400" b="0" spc="-60" dirty="0">
                <a:latin typeface="Georgia"/>
                <a:cs typeface="Georgia"/>
              </a:rPr>
              <a:t>are </a:t>
            </a:r>
            <a:r>
              <a:rPr lang="en-GB" sz="2400" b="0" spc="-45" dirty="0">
                <a:latin typeface="Georgia"/>
                <a:cs typeface="Georgia"/>
              </a:rPr>
              <a:t>passed </a:t>
            </a:r>
            <a:r>
              <a:rPr lang="en-GB" sz="2400" b="0" spc="-20" dirty="0">
                <a:latin typeface="Georgia"/>
                <a:cs typeface="Georgia"/>
              </a:rPr>
              <a:t>through </a:t>
            </a:r>
            <a:r>
              <a:rPr lang="en-GB" sz="2400" b="0" spc="-65" dirty="0">
                <a:latin typeface="Georgia"/>
                <a:cs typeface="Georgia"/>
              </a:rPr>
              <a:t>a </a:t>
            </a:r>
            <a:r>
              <a:rPr lang="en-GB" sz="2400" b="0" spc="-30" dirty="0">
                <a:latin typeface="Georgia"/>
                <a:cs typeface="Georgia"/>
              </a:rPr>
              <a:t>medium </a:t>
            </a:r>
            <a:r>
              <a:rPr lang="en-GB" sz="2400" b="0" spc="-10" dirty="0">
                <a:latin typeface="Georgia"/>
                <a:cs typeface="Georgia"/>
              </a:rPr>
              <a:t>they </a:t>
            </a:r>
            <a:r>
              <a:rPr lang="en-GB" sz="2400" b="0" spc="-25" dirty="0">
                <a:latin typeface="Georgia"/>
                <a:cs typeface="Georgia"/>
              </a:rPr>
              <a:t>can </a:t>
            </a:r>
            <a:r>
              <a:rPr lang="en-GB" sz="2400" b="0" spc="-395" dirty="0">
                <a:latin typeface="Georgia"/>
                <a:cs typeface="Georgia"/>
              </a:rPr>
              <a:t>be  </a:t>
            </a:r>
            <a:r>
              <a:rPr lang="en-GB" sz="2400" b="0" spc="-45" dirty="0">
                <a:latin typeface="Georgia"/>
                <a:cs typeface="Georgia"/>
              </a:rPr>
              <a:t>separated </a:t>
            </a:r>
            <a:r>
              <a:rPr lang="en-GB" sz="2400" b="0" spc="-10" dirty="0">
                <a:latin typeface="Georgia"/>
                <a:cs typeface="Georgia"/>
              </a:rPr>
              <a:t>on </a:t>
            </a:r>
            <a:r>
              <a:rPr lang="en-GB" sz="2400" b="0" spc="-5" dirty="0">
                <a:latin typeface="Georgia"/>
                <a:cs typeface="Georgia"/>
              </a:rPr>
              <a:t>the </a:t>
            </a:r>
            <a:r>
              <a:rPr lang="en-GB" sz="2400" b="0" spc="-50" dirty="0">
                <a:latin typeface="Georgia"/>
                <a:cs typeface="Georgia"/>
              </a:rPr>
              <a:t>basis </a:t>
            </a:r>
            <a:r>
              <a:rPr lang="en-GB" sz="2400" b="0" spc="-20" dirty="0">
                <a:latin typeface="Georgia"/>
                <a:cs typeface="Georgia"/>
              </a:rPr>
              <a:t>of </a:t>
            </a:r>
            <a:r>
              <a:rPr lang="en-GB" sz="2400" b="0" spc="-25" dirty="0">
                <a:latin typeface="Georgia"/>
                <a:cs typeface="Georgia"/>
              </a:rPr>
              <a:t>their</a:t>
            </a:r>
            <a:r>
              <a:rPr lang="en-GB" sz="2400" b="0" spc="-215" dirty="0">
                <a:latin typeface="Georgia"/>
                <a:cs typeface="Georgia"/>
              </a:rPr>
              <a:t> </a:t>
            </a:r>
            <a:r>
              <a:rPr lang="en-GB" sz="2400" b="0" spc="-30" dirty="0">
                <a:latin typeface="Georgia"/>
                <a:cs typeface="Georgia"/>
              </a:rPr>
              <a:t>sizes.</a:t>
            </a:r>
            <a:endParaRPr lang="en-GB" sz="2400" b="0" dirty="0">
              <a:latin typeface="Georgia"/>
              <a:cs typeface="Georgia"/>
            </a:endParaRPr>
          </a:p>
          <a:p>
            <a:pPr marL="12700" marR="400685">
              <a:lnSpc>
                <a:spcPct val="150000"/>
              </a:lnSpc>
              <a:spcBef>
                <a:spcPts val="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400" b="0" spc="-10" dirty="0" smtClean="0">
                <a:latin typeface="Georgia"/>
                <a:cs typeface="Georgia"/>
              </a:rPr>
              <a:t>DNA </a:t>
            </a:r>
            <a:r>
              <a:rPr lang="en-GB" sz="2400" b="0" spc="-50" dirty="0">
                <a:latin typeface="Georgia"/>
                <a:cs typeface="Georgia"/>
              </a:rPr>
              <a:t>is </a:t>
            </a:r>
            <a:r>
              <a:rPr lang="en-GB" sz="2400" b="0" spc="-35" dirty="0">
                <a:latin typeface="Georgia"/>
                <a:cs typeface="Georgia"/>
              </a:rPr>
              <a:t>negatively </a:t>
            </a:r>
            <a:r>
              <a:rPr lang="en-GB" sz="2400" b="0" spc="-40" dirty="0">
                <a:latin typeface="Georgia"/>
                <a:cs typeface="Georgia"/>
              </a:rPr>
              <a:t>charged, </a:t>
            </a:r>
            <a:r>
              <a:rPr lang="en-GB" sz="2400" b="0" spc="-30" dirty="0">
                <a:latin typeface="Georgia"/>
                <a:cs typeface="Georgia"/>
              </a:rPr>
              <a:t>its </a:t>
            </a:r>
            <a:r>
              <a:rPr lang="en-GB" sz="2400" b="0" spc="-40" dirty="0">
                <a:latin typeface="Georgia"/>
                <a:cs typeface="Georgia"/>
              </a:rPr>
              <a:t>fragments </a:t>
            </a:r>
            <a:r>
              <a:rPr lang="en-GB" sz="2400" b="0" spc="-120" dirty="0">
                <a:latin typeface="Georgia"/>
                <a:cs typeface="Georgia"/>
              </a:rPr>
              <a:t>moves  </a:t>
            </a:r>
            <a:r>
              <a:rPr lang="en-GB" sz="2400" b="0" spc="-55" dirty="0">
                <a:latin typeface="Georgia"/>
                <a:cs typeface="Georgia"/>
              </a:rPr>
              <a:t>towards</a:t>
            </a:r>
            <a:r>
              <a:rPr lang="en-GB" sz="2400" b="0" spc="-130" dirty="0">
                <a:latin typeface="Georgia"/>
                <a:cs typeface="Georgia"/>
              </a:rPr>
              <a:t> </a:t>
            </a:r>
            <a:r>
              <a:rPr lang="en-GB" sz="2400" b="0" spc="-30" dirty="0" smtClean="0">
                <a:latin typeface="Georgia"/>
                <a:cs typeface="Georgia"/>
              </a:rPr>
              <a:t>anode (</a:t>
            </a:r>
            <a:r>
              <a:rPr lang="en-GB" sz="2400" b="0" dirty="0" smtClean="0">
                <a:latin typeface="Georgia" pitchFamily="18" charset="0"/>
              </a:rPr>
              <a:t>Westermeier, 2016).</a:t>
            </a:r>
            <a:endParaRPr lang="en-GB" sz="2400" b="0" dirty="0">
              <a:latin typeface="Georgia"/>
              <a:cs typeface="Georg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9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Uses Of Dna Electrophoresis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0" dirty="0" smtClean="0">
                <a:latin typeface="Georgia" pitchFamily="18" charset="0"/>
              </a:rPr>
              <a:t>• </a:t>
            </a:r>
            <a:r>
              <a:rPr lang="en-GB" sz="2800" b="0" dirty="0">
                <a:latin typeface="Georgia" pitchFamily="18" charset="0"/>
              </a:rPr>
              <a:t>To separate DNA fragments from each other </a:t>
            </a:r>
            <a:endParaRPr lang="en-GB" sz="2800" b="0" dirty="0" smtClean="0">
              <a:latin typeface="Georgia" pitchFamily="18" charset="0"/>
            </a:endParaRPr>
          </a:p>
          <a:p>
            <a:r>
              <a:rPr lang="en-GB" sz="2800" b="0" dirty="0" smtClean="0">
                <a:latin typeface="Georgia" pitchFamily="18" charset="0"/>
              </a:rPr>
              <a:t>• </a:t>
            </a:r>
            <a:r>
              <a:rPr lang="en-GB" sz="2800" b="0" dirty="0">
                <a:latin typeface="Georgia" pitchFamily="18" charset="0"/>
              </a:rPr>
              <a:t>To determine the sizes of DNA fragments </a:t>
            </a:r>
            <a:endParaRPr lang="en-GB" sz="2800" b="0" dirty="0" smtClean="0">
              <a:latin typeface="Georgia" pitchFamily="18" charset="0"/>
            </a:endParaRPr>
          </a:p>
          <a:p>
            <a:r>
              <a:rPr lang="en-GB" sz="2800" b="0" dirty="0" smtClean="0">
                <a:latin typeface="Georgia" pitchFamily="18" charset="0"/>
              </a:rPr>
              <a:t>• </a:t>
            </a:r>
            <a:r>
              <a:rPr lang="en-GB" sz="2800" b="0" dirty="0">
                <a:latin typeface="Georgia" pitchFamily="18" charset="0"/>
              </a:rPr>
              <a:t>To determine the presence or amount of DNA </a:t>
            </a:r>
            <a:endParaRPr lang="en-GB" sz="2800" b="0" dirty="0" smtClean="0">
              <a:latin typeface="Georgia" pitchFamily="18" charset="0"/>
            </a:endParaRPr>
          </a:p>
          <a:p>
            <a:r>
              <a:rPr lang="en-GB" sz="2800" b="0" dirty="0" smtClean="0">
                <a:latin typeface="Georgia" pitchFamily="18" charset="0"/>
              </a:rPr>
              <a:t>• To </a:t>
            </a:r>
            <a:r>
              <a:rPr lang="en-GB" sz="2800" b="0" dirty="0" err="1">
                <a:latin typeface="Georgia" pitchFamily="18" charset="0"/>
              </a:rPr>
              <a:t>analyze</a:t>
            </a:r>
            <a:r>
              <a:rPr lang="en-GB" sz="2800" b="0" dirty="0">
                <a:latin typeface="Georgia" pitchFamily="18" charset="0"/>
              </a:rPr>
              <a:t> restriction digestion products</a:t>
            </a:r>
            <a:endParaRPr lang="en-US" sz="28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13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Process Illustration</a:t>
            </a:r>
            <a:endParaRPr lang="en-US" cap="none" dirty="0">
              <a:solidFill>
                <a:schemeClr val="accent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90600"/>
            <a:ext cx="7162799" cy="3929062"/>
          </a:xfrm>
        </p:spPr>
      </p:pic>
    </p:spTree>
    <p:extLst>
      <p:ext uri="{BB962C8B-B14F-4D97-AF65-F5344CB8AC3E}">
        <p14:creationId xmlns:p14="http://schemas.microsoft.com/office/powerpoint/2010/main" val="7391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Requirements of </a:t>
            </a:r>
            <a:r>
              <a:rPr lang="en-US" cap="none" dirty="0">
                <a:solidFill>
                  <a:schemeClr val="accent3"/>
                </a:solidFill>
              </a:rPr>
              <a:t>t</a:t>
            </a:r>
            <a:r>
              <a:rPr lang="en-US" cap="none" dirty="0" smtClean="0">
                <a:solidFill>
                  <a:schemeClr val="accent3"/>
                </a:solidFill>
              </a:rPr>
              <a:t>he Process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74929" lvl="1" indent="-342900">
              <a:spcBef>
                <a:spcPts val="580"/>
              </a:spcBef>
              <a:buClr>
                <a:srgbClr val="0E6EC5"/>
              </a:buClr>
              <a:buSzPct val="85416"/>
              <a:buFont typeface="Wingdings" pitchFamily="2" charset="2"/>
              <a:buChar char="v"/>
            </a:pPr>
            <a:r>
              <a:rPr lang="en-GB" sz="2000" spc="-50" dirty="0">
                <a:latin typeface="Georgia"/>
                <a:cs typeface="Georgia"/>
              </a:rPr>
              <a:t>Materials </a:t>
            </a:r>
            <a:r>
              <a:rPr lang="en-GB" sz="2000" spc="-50" dirty="0">
                <a:latin typeface="Georgia"/>
                <a:cs typeface="Georgia"/>
              </a:rPr>
              <a:t>required for </a:t>
            </a:r>
            <a:r>
              <a:rPr lang="en-GB" sz="2000" spc="-50" dirty="0">
                <a:latin typeface="Georgia"/>
                <a:cs typeface="Georgia"/>
              </a:rPr>
              <a:t>gel electrophoresis includes:</a:t>
            </a: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 smtClean="0">
                <a:latin typeface="Georgia"/>
                <a:cs typeface="Georgia"/>
              </a:rPr>
              <a:t>Electrophoresis chamber </a:t>
            </a: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 smtClean="0">
                <a:latin typeface="Georgia"/>
                <a:cs typeface="Georgia"/>
              </a:rPr>
              <a:t>Gel </a:t>
            </a:r>
            <a:endParaRPr lang="en-GB" sz="2000" spc="-50" dirty="0">
              <a:latin typeface="Georgia"/>
              <a:cs typeface="Georgia"/>
            </a:endParaRP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>
                <a:latin typeface="Georgia"/>
                <a:cs typeface="Georgia"/>
              </a:rPr>
              <a:t>Gel </a:t>
            </a:r>
            <a:r>
              <a:rPr lang="en-GB" sz="2000" spc="-50" dirty="0">
                <a:latin typeface="Georgia"/>
                <a:cs typeface="Georgia"/>
              </a:rPr>
              <a:t>casting tray </a:t>
            </a:r>
            <a:endParaRPr lang="en-GB" sz="2000" spc="-50" dirty="0">
              <a:latin typeface="Georgia"/>
              <a:cs typeface="Georgia"/>
            </a:endParaRP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>
                <a:latin typeface="Georgia"/>
                <a:cs typeface="Georgia"/>
              </a:rPr>
              <a:t>Buffer</a:t>
            </a: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>
                <a:latin typeface="Georgia"/>
                <a:cs typeface="Georgia"/>
              </a:rPr>
              <a:t>Staining </a:t>
            </a:r>
            <a:r>
              <a:rPr lang="en-GB" sz="2000" spc="-50" dirty="0">
                <a:latin typeface="Georgia"/>
                <a:cs typeface="Georgia"/>
              </a:rPr>
              <a:t>agent (dye) </a:t>
            </a:r>
            <a:endParaRPr lang="en-GB" sz="2000" spc="-50" dirty="0">
              <a:latin typeface="Georgia"/>
              <a:cs typeface="Georgia"/>
            </a:endParaRP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>
                <a:latin typeface="Georgia"/>
                <a:cs typeface="Georgia"/>
              </a:rPr>
              <a:t>A </a:t>
            </a:r>
            <a:r>
              <a:rPr lang="en-GB" sz="2000" spc="-50" dirty="0">
                <a:latin typeface="Georgia"/>
                <a:cs typeface="Georgia"/>
              </a:rPr>
              <a:t>comb </a:t>
            </a:r>
            <a:endParaRPr lang="en-GB" sz="2000" spc="-50" dirty="0">
              <a:latin typeface="Georgia"/>
              <a:cs typeface="Georgia"/>
            </a:endParaRP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>
                <a:latin typeface="Georgia"/>
                <a:cs typeface="Georgia"/>
              </a:rPr>
              <a:t>DNA </a:t>
            </a:r>
            <a:r>
              <a:rPr lang="en-GB" sz="2000" spc="-50" dirty="0">
                <a:latin typeface="Georgia"/>
                <a:cs typeface="Georgia"/>
              </a:rPr>
              <a:t>ladder </a:t>
            </a:r>
          </a:p>
          <a:p>
            <a:pPr marL="689229" lvl="1" indent="-457200"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</a:pPr>
            <a:r>
              <a:rPr lang="en-GB" sz="2000" spc="-50" dirty="0" smtClean="0">
                <a:latin typeface="Georgia"/>
                <a:cs typeface="Georgia"/>
              </a:rPr>
              <a:t>Sample to be separated</a:t>
            </a:r>
            <a:endParaRPr lang="en-US" sz="2000" spc="-5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98748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cap="none" dirty="0" smtClean="0">
                <a:solidFill>
                  <a:schemeClr val="accent3"/>
                </a:solidFill>
              </a:rPr>
              <a:t>Gel Types Used During DNA Electrophoresis</a:t>
            </a:r>
            <a:endParaRPr lang="en-US" sz="2400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334645" lvl="1" indent="-342900">
              <a:spcBef>
                <a:spcPts val="580"/>
              </a:spcBef>
              <a:buClr>
                <a:srgbClr val="0E6EC5"/>
              </a:buClr>
              <a:buSzPct val="85416"/>
              <a:buFont typeface="Wingdings" pitchFamily="2" charset="2"/>
              <a:buChar char="v"/>
              <a:tabLst>
                <a:tab pos="653415" algn="l"/>
              </a:tabLst>
            </a:pPr>
            <a:r>
              <a:rPr lang="en-GB" sz="2400" spc="-50" dirty="0">
                <a:latin typeface="Georgia"/>
                <a:cs typeface="Georgia"/>
              </a:rPr>
              <a:t>Depending on the size of fragments different materials  can be used for electrophoresis.</a:t>
            </a:r>
          </a:p>
          <a:p>
            <a:pPr marL="689229" marR="334645" lvl="1" indent="-457200">
              <a:lnSpc>
                <a:spcPct val="100000"/>
              </a:lnSpc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  <a:tabLst>
                <a:tab pos="653415" algn="l"/>
              </a:tabLst>
            </a:pPr>
            <a:r>
              <a:rPr lang="en-GB" sz="2400" spc="-50" dirty="0">
                <a:latin typeface="Georgia"/>
                <a:cs typeface="Georgia"/>
              </a:rPr>
              <a:t>Agarose: </a:t>
            </a:r>
            <a:r>
              <a:rPr lang="en-GB" sz="2400" spc="-30" dirty="0">
                <a:latin typeface="Georgia"/>
                <a:cs typeface="Georgia"/>
              </a:rPr>
              <a:t>Chains </a:t>
            </a:r>
            <a:r>
              <a:rPr lang="en-GB" sz="2400" spc="-20" dirty="0">
                <a:latin typeface="Georgia"/>
                <a:cs typeface="Georgia"/>
              </a:rPr>
              <a:t>of </a:t>
            </a:r>
            <a:r>
              <a:rPr lang="en-GB" sz="2400" spc="-30" dirty="0">
                <a:latin typeface="Georgia"/>
                <a:cs typeface="Georgia"/>
              </a:rPr>
              <a:t>branched </a:t>
            </a:r>
            <a:r>
              <a:rPr lang="en-GB" sz="2400" spc="-35" dirty="0">
                <a:latin typeface="Georgia"/>
                <a:cs typeface="Georgia"/>
              </a:rPr>
              <a:t>and </a:t>
            </a:r>
            <a:r>
              <a:rPr lang="en-GB" sz="2400" spc="-30" dirty="0" err="1">
                <a:latin typeface="Georgia"/>
                <a:cs typeface="Georgia"/>
              </a:rPr>
              <a:t>unbranched</a:t>
            </a:r>
            <a:r>
              <a:rPr lang="en-GB" sz="2400" spc="-30" dirty="0">
                <a:latin typeface="Georgia"/>
                <a:cs typeface="Georgia"/>
              </a:rPr>
              <a:t>  </a:t>
            </a:r>
            <a:r>
              <a:rPr lang="en-GB" sz="2400" spc="-45" dirty="0">
                <a:latin typeface="Georgia"/>
                <a:cs typeface="Georgia"/>
              </a:rPr>
              <a:t>carbohydrates. </a:t>
            </a:r>
            <a:r>
              <a:rPr lang="en-GB" sz="2400" spc="-35" dirty="0">
                <a:latin typeface="Georgia"/>
                <a:cs typeface="Georgia"/>
              </a:rPr>
              <a:t>Mostly </a:t>
            </a:r>
            <a:r>
              <a:rPr lang="en-GB" sz="2400" spc="-30" dirty="0">
                <a:latin typeface="Georgia"/>
                <a:cs typeface="Georgia"/>
              </a:rPr>
              <a:t>used </a:t>
            </a:r>
            <a:r>
              <a:rPr lang="en-GB" sz="2400" spc="-40" dirty="0">
                <a:latin typeface="Georgia"/>
                <a:cs typeface="Georgia"/>
              </a:rPr>
              <a:t>for </a:t>
            </a:r>
            <a:r>
              <a:rPr lang="en-GB" sz="2400" spc="-50" dirty="0">
                <a:latin typeface="Georgia"/>
                <a:cs typeface="Georgia"/>
              </a:rPr>
              <a:t>larger </a:t>
            </a:r>
            <a:r>
              <a:rPr lang="en-GB" sz="2400" spc="-10" dirty="0">
                <a:latin typeface="Georgia"/>
                <a:cs typeface="Georgia"/>
              </a:rPr>
              <a:t>DNA </a:t>
            </a:r>
            <a:r>
              <a:rPr lang="en-GB" sz="2400" spc="-40" dirty="0">
                <a:latin typeface="Georgia"/>
                <a:cs typeface="Georgia"/>
              </a:rPr>
              <a:t>fragments.  </a:t>
            </a:r>
            <a:r>
              <a:rPr lang="en-GB" sz="2400" spc="-25" dirty="0">
                <a:latin typeface="Georgia"/>
                <a:cs typeface="Georgia"/>
              </a:rPr>
              <a:t>Contains </a:t>
            </a:r>
            <a:r>
              <a:rPr lang="en-GB" sz="2400" spc="-15" dirty="0">
                <a:latin typeface="Georgia"/>
                <a:cs typeface="Georgia"/>
              </a:rPr>
              <a:t>no </a:t>
            </a:r>
            <a:r>
              <a:rPr lang="en-GB" sz="2400" spc="-45" dirty="0">
                <a:latin typeface="Georgia"/>
                <a:cs typeface="Georgia"/>
              </a:rPr>
              <a:t>cross</a:t>
            </a:r>
            <a:r>
              <a:rPr lang="en-GB" sz="2400" spc="-95" dirty="0">
                <a:latin typeface="Georgia"/>
                <a:cs typeface="Georgia"/>
              </a:rPr>
              <a:t> </a:t>
            </a:r>
            <a:r>
              <a:rPr lang="en-GB" sz="2400" spc="-35" dirty="0">
                <a:latin typeface="Georgia"/>
                <a:cs typeface="Georgia"/>
              </a:rPr>
              <a:t>links.</a:t>
            </a:r>
            <a:endParaRPr lang="en-GB" sz="2400" dirty="0">
              <a:latin typeface="Georgia"/>
              <a:cs typeface="Georgia"/>
            </a:endParaRPr>
          </a:p>
          <a:p>
            <a:pPr marL="689229" marR="480059" lvl="1" indent="-457200">
              <a:lnSpc>
                <a:spcPct val="100000"/>
              </a:lnSpc>
              <a:spcBef>
                <a:spcPts val="580"/>
              </a:spcBef>
              <a:buClr>
                <a:srgbClr val="0E6EC5"/>
              </a:buClr>
              <a:buSzPct val="85416"/>
              <a:buFont typeface="+mj-lt"/>
              <a:buAutoNum type="arabicPeriod"/>
              <a:tabLst>
                <a:tab pos="653415" algn="l"/>
                <a:tab pos="2889885" algn="l"/>
              </a:tabLst>
            </a:pPr>
            <a:r>
              <a:rPr lang="en-GB" sz="2400" spc="-45" dirty="0" smtClean="0">
                <a:latin typeface="Georgia"/>
                <a:cs typeface="Georgia"/>
              </a:rPr>
              <a:t>Polyacrylamide: </a:t>
            </a:r>
            <a:r>
              <a:rPr lang="en-GB" sz="2400" spc="-30" dirty="0" smtClean="0">
                <a:latin typeface="Georgia"/>
                <a:cs typeface="Georgia"/>
              </a:rPr>
              <a:t>Amides </a:t>
            </a:r>
            <a:r>
              <a:rPr lang="en-GB" sz="2400" spc="-20" dirty="0">
                <a:latin typeface="Georgia"/>
                <a:cs typeface="Georgia"/>
              </a:rPr>
              <a:t>of </a:t>
            </a:r>
            <a:r>
              <a:rPr lang="en-GB" sz="2400" spc="-25" dirty="0">
                <a:latin typeface="Georgia"/>
                <a:cs typeface="Georgia"/>
              </a:rPr>
              <a:t>acrylic acid. </a:t>
            </a:r>
            <a:r>
              <a:rPr lang="en-GB" sz="2400" spc="-45" dirty="0">
                <a:latin typeface="Georgia"/>
                <a:cs typeface="Georgia"/>
              </a:rPr>
              <a:t>Used </a:t>
            </a:r>
            <a:r>
              <a:rPr lang="en-GB" sz="2400" spc="-40" dirty="0">
                <a:latin typeface="Georgia"/>
                <a:cs typeface="Georgia"/>
              </a:rPr>
              <a:t>for  </a:t>
            </a:r>
            <a:r>
              <a:rPr lang="en-GB" sz="2400" spc="-35" dirty="0">
                <a:latin typeface="Georgia"/>
                <a:cs typeface="Georgia"/>
              </a:rPr>
              <a:t>resolving </a:t>
            </a:r>
            <a:r>
              <a:rPr lang="en-GB" sz="2400" spc="-40" dirty="0">
                <a:latin typeface="Georgia"/>
                <a:cs typeface="Georgia"/>
              </a:rPr>
              <a:t>smaller fragments. </a:t>
            </a:r>
            <a:r>
              <a:rPr lang="en-GB" sz="2400" spc="-85" dirty="0">
                <a:latin typeface="Georgia"/>
                <a:cs typeface="Georgia"/>
              </a:rPr>
              <a:t>It </a:t>
            </a:r>
            <a:r>
              <a:rPr lang="en-GB" sz="2400" spc="-45" dirty="0">
                <a:latin typeface="Georgia"/>
                <a:cs typeface="Georgia"/>
              </a:rPr>
              <a:t>forms cross </a:t>
            </a:r>
            <a:r>
              <a:rPr lang="en-GB" sz="2400" spc="-30" dirty="0">
                <a:latin typeface="Georgia"/>
                <a:cs typeface="Georgia"/>
              </a:rPr>
              <a:t>links </a:t>
            </a:r>
            <a:r>
              <a:rPr lang="en-GB" sz="2400" spc="-10" dirty="0">
                <a:latin typeface="Georgia"/>
                <a:cs typeface="Georgia"/>
              </a:rPr>
              <a:t>with  </a:t>
            </a:r>
            <a:r>
              <a:rPr lang="en-GB" sz="2400" spc="-35" dirty="0" err="1" smtClean="0">
                <a:latin typeface="Georgia"/>
                <a:cs typeface="Georgia"/>
              </a:rPr>
              <a:t>bisacrylamide</a:t>
            </a:r>
            <a:r>
              <a:rPr lang="en-GB" sz="2400" spc="-35" dirty="0" smtClean="0">
                <a:latin typeface="Georgia"/>
                <a:cs typeface="Georgia"/>
              </a:rPr>
              <a:t> </a:t>
            </a:r>
            <a:r>
              <a:rPr lang="en-GB" sz="2400" spc="-30" dirty="0">
                <a:latin typeface="Georgia"/>
                <a:cs typeface="Georgia"/>
              </a:rPr>
              <a:t>(</a:t>
            </a:r>
            <a:r>
              <a:rPr lang="en-GB" sz="2400" dirty="0">
                <a:latin typeface="Georgia" pitchFamily="18" charset="0"/>
              </a:rPr>
              <a:t>Westermeier, 2016)</a:t>
            </a:r>
            <a:r>
              <a:rPr lang="en-GB" sz="2400" spc="-35" dirty="0" smtClean="0">
                <a:latin typeface="Georgia"/>
                <a:cs typeface="Georgia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spc="-175" dirty="0" smtClean="0">
                <a:solidFill>
                  <a:schemeClr val="accent3"/>
                </a:solidFill>
                <a:latin typeface="Trebuchet MS"/>
                <a:cs typeface="Trebuchet MS"/>
              </a:rPr>
              <a:t>Agarose </a:t>
            </a:r>
            <a:r>
              <a:rPr lang="en-GB" cap="none" spc="-265" dirty="0" smtClean="0">
                <a:solidFill>
                  <a:schemeClr val="accent3"/>
                </a:solidFill>
                <a:latin typeface="Trebuchet MS"/>
                <a:cs typeface="Trebuchet MS"/>
              </a:rPr>
              <a:t>Gel</a:t>
            </a:r>
            <a:r>
              <a:rPr lang="en-GB" cap="none" spc="-600" dirty="0" smtClean="0">
                <a:solidFill>
                  <a:schemeClr val="accent3"/>
                </a:solidFill>
                <a:latin typeface="Trebuchet MS"/>
                <a:cs typeface="Trebuchet MS"/>
              </a:rPr>
              <a:t>  </a:t>
            </a:r>
            <a:r>
              <a:rPr lang="en-GB" cap="none" spc="-210" dirty="0" smtClean="0">
                <a:solidFill>
                  <a:schemeClr val="accent3"/>
                </a:solidFill>
                <a:latin typeface="Trebuchet MS"/>
                <a:cs typeface="Trebuchet MS"/>
              </a:rPr>
              <a:t>Electrophoresis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14400"/>
            <a:ext cx="7520940" cy="3962400"/>
          </a:xfrm>
        </p:spPr>
        <p:txBody>
          <a:bodyPr>
            <a:noAutofit/>
          </a:bodyPr>
          <a:lstStyle/>
          <a:p>
            <a:pPr marL="298450" marR="5080" indent="-285750">
              <a:lnSpc>
                <a:spcPct val="15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1800" b="0" spc="-40" dirty="0" smtClean="0">
                <a:latin typeface="Georgia"/>
                <a:cs typeface="Georgia"/>
              </a:rPr>
              <a:t>Agarose  is a </a:t>
            </a:r>
            <a:r>
              <a:rPr lang="en-GB" sz="1800" b="0" spc="-40" dirty="0">
                <a:latin typeface="Georgia"/>
                <a:cs typeface="Georgia"/>
              </a:rPr>
              <a:t>linear carbohydrate polymer extracted from seaweed , </a:t>
            </a:r>
            <a:r>
              <a:rPr lang="en-GB" sz="1800" b="0" spc="-40" dirty="0" err="1">
                <a:latin typeface="Georgia"/>
                <a:cs typeface="Georgia"/>
              </a:rPr>
              <a:t>agarobiose</a:t>
            </a:r>
            <a:r>
              <a:rPr lang="en-GB" sz="1800" b="0" spc="-40" dirty="0">
                <a:latin typeface="Georgia"/>
                <a:cs typeface="Georgia"/>
              </a:rPr>
              <a:t> </a:t>
            </a:r>
            <a:r>
              <a:rPr lang="en-GB" sz="1800" b="0" spc="-40" dirty="0" smtClean="0">
                <a:latin typeface="Georgia"/>
                <a:cs typeface="Georgia"/>
              </a:rPr>
              <a:t> that  </a:t>
            </a:r>
            <a:r>
              <a:rPr lang="en-GB" sz="1800" b="0" spc="-40" dirty="0">
                <a:latin typeface="Georgia"/>
                <a:cs typeface="Georgia"/>
              </a:rPr>
              <a:t>forms a porous </a:t>
            </a:r>
            <a:r>
              <a:rPr lang="en-GB" sz="1800" b="0" spc="-40" dirty="0" smtClean="0">
                <a:latin typeface="Georgia"/>
                <a:cs typeface="Georgia"/>
              </a:rPr>
              <a:t>matrix.</a:t>
            </a:r>
          </a:p>
          <a:p>
            <a:pPr marL="298450" marR="5080" indent="-285750">
              <a:lnSpc>
                <a:spcPct val="15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1800" b="0" spc="-40" dirty="0" smtClean="0">
                <a:latin typeface="Georgia"/>
                <a:cs typeface="Georgia"/>
              </a:rPr>
              <a:t>As Agarose </a:t>
            </a:r>
            <a:r>
              <a:rPr lang="en-GB" sz="1800" b="0" spc="-40" dirty="0">
                <a:latin typeface="Georgia"/>
                <a:cs typeface="Georgia"/>
              </a:rPr>
              <a:t>gels </a:t>
            </a:r>
            <a:r>
              <a:rPr lang="en-GB" sz="1800" b="0" spc="-40" dirty="0" smtClean="0">
                <a:latin typeface="Georgia"/>
                <a:cs typeface="Georgia"/>
              </a:rPr>
              <a:t> and shifts </a:t>
            </a:r>
            <a:r>
              <a:rPr lang="en-GB" sz="1800" b="0" spc="-40" dirty="0">
                <a:latin typeface="Georgia"/>
                <a:cs typeface="Georgia"/>
              </a:rPr>
              <a:t>from random coil in solution to structure in which chains are bundled into double helices</a:t>
            </a:r>
            <a:endParaRPr lang="en-GB" sz="1800" b="0" spc="-40" dirty="0">
              <a:latin typeface="Georgia"/>
              <a:cs typeface="Georgia"/>
            </a:endParaRPr>
          </a:p>
          <a:p>
            <a:pPr marL="298450" marR="5080" indent="-285750">
              <a:lnSpc>
                <a:spcPct val="15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1800" b="0" spc="-40" dirty="0" smtClean="0">
                <a:latin typeface="Georgia"/>
                <a:cs typeface="Georgia"/>
              </a:rPr>
              <a:t>Agarose </a:t>
            </a:r>
            <a:r>
              <a:rPr lang="en-GB" sz="1800" b="0" spc="-25" dirty="0">
                <a:latin typeface="Georgia"/>
                <a:cs typeface="Georgia"/>
              </a:rPr>
              <a:t>in </a:t>
            </a:r>
            <a:r>
              <a:rPr lang="en-GB" sz="1800" b="0" spc="-30" dirty="0">
                <a:latin typeface="Georgia"/>
                <a:cs typeface="Georgia"/>
              </a:rPr>
              <a:t>solid </a:t>
            </a:r>
            <a:r>
              <a:rPr lang="en-GB" sz="1800" b="0" spc="-40" dirty="0">
                <a:latin typeface="Georgia"/>
                <a:cs typeface="Georgia"/>
              </a:rPr>
              <a:t>form </a:t>
            </a:r>
            <a:r>
              <a:rPr lang="en-GB" sz="1800" b="0" spc="-55" dirty="0">
                <a:latin typeface="Georgia"/>
                <a:cs typeface="Georgia"/>
              </a:rPr>
              <a:t>is </a:t>
            </a:r>
            <a:r>
              <a:rPr lang="en-GB" sz="1800" b="0" spc="-50" dirty="0">
                <a:latin typeface="Georgia"/>
                <a:cs typeface="Georgia"/>
              </a:rPr>
              <a:t>mixed </a:t>
            </a:r>
            <a:r>
              <a:rPr lang="en-GB" sz="1800" b="0" spc="-5" dirty="0">
                <a:latin typeface="Georgia"/>
                <a:cs typeface="Georgia"/>
              </a:rPr>
              <a:t>with </a:t>
            </a:r>
            <a:r>
              <a:rPr lang="en-GB" sz="1800" b="0" spc="-40" dirty="0">
                <a:latin typeface="Georgia"/>
                <a:cs typeface="Georgia"/>
              </a:rPr>
              <a:t>buffer </a:t>
            </a:r>
            <a:r>
              <a:rPr lang="en-GB" sz="1800" b="0" spc="-35" dirty="0">
                <a:latin typeface="Georgia"/>
                <a:cs typeface="Georgia"/>
              </a:rPr>
              <a:t>and </a:t>
            </a:r>
            <a:r>
              <a:rPr lang="en-GB" sz="1800" b="0" spc="-80" dirty="0">
                <a:latin typeface="Georgia"/>
                <a:cs typeface="Georgia"/>
              </a:rPr>
              <a:t>heated  </a:t>
            </a:r>
            <a:r>
              <a:rPr lang="en-GB" sz="1800" b="0" spc="-45" dirty="0">
                <a:latin typeface="Georgia"/>
                <a:cs typeface="Georgia"/>
              </a:rPr>
              <a:t>for</a:t>
            </a:r>
            <a:r>
              <a:rPr lang="en-GB" sz="1800" b="0" spc="-125" dirty="0">
                <a:latin typeface="Georgia"/>
                <a:cs typeface="Georgia"/>
              </a:rPr>
              <a:t> </a:t>
            </a:r>
            <a:r>
              <a:rPr lang="en-GB" sz="1800" b="0" spc="-25" dirty="0">
                <a:latin typeface="Georgia"/>
                <a:cs typeface="Georgia"/>
              </a:rPr>
              <a:t>sometime.</a:t>
            </a:r>
            <a:endParaRPr lang="en-GB" sz="1800" b="0" dirty="0">
              <a:latin typeface="Georgia"/>
              <a:cs typeface="Georgia"/>
            </a:endParaRPr>
          </a:p>
          <a:p>
            <a:pPr marL="298450" marR="835660" indent="-28575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1800" b="0" spc="-95" dirty="0" smtClean="0">
                <a:latin typeface="Georgia"/>
                <a:cs typeface="Georgia"/>
              </a:rPr>
              <a:t>Fix </a:t>
            </a:r>
            <a:r>
              <a:rPr lang="en-GB" sz="1800" b="0" dirty="0">
                <a:latin typeface="Georgia"/>
                <a:cs typeface="Georgia"/>
              </a:rPr>
              <a:t>the </a:t>
            </a:r>
            <a:r>
              <a:rPr lang="en-GB" sz="1800" b="0" spc="-30" dirty="0">
                <a:latin typeface="Georgia"/>
                <a:cs typeface="Georgia"/>
              </a:rPr>
              <a:t>combs </a:t>
            </a:r>
            <a:r>
              <a:rPr lang="en-GB" sz="1800" b="0" spc="-35" dirty="0">
                <a:latin typeface="Georgia"/>
                <a:cs typeface="Georgia"/>
              </a:rPr>
              <a:t>according </a:t>
            </a:r>
            <a:r>
              <a:rPr lang="en-GB" sz="1800" b="0" spc="-5" dirty="0">
                <a:latin typeface="Georgia"/>
                <a:cs typeface="Georgia"/>
              </a:rPr>
              <a:t>to </a:t>
            </a:r>
            <a:r>
              <a:rPr lang="en-GB" sz="1800" b="0" spc="-40" dirty="0">
                <a:latin typeface="Georgia"/>
                <a:cs typeface="Georgia"/>
              </a:rPr>
              <a:t>required </a:t>
            </a:r>
            <a:r>
              <a:rPr lang="en-GB" sz="1800" b="0" spc="-35" dirty="0">
                <a:latin typeface="Georgia"/>
                <a:cs typeface="Georgia"/>
              </a:rPr>
              <a:t>wells </a:t>
            </a:r>
            <a:r>
              <a:rPr lang="en-GB" sz="1800" b="0" spc="-25" dirty="0">
                <a:latin typeface="Georgia"/>
                <a:cs typeface="Georgia"/>
              </a:rPr>
              <a:t>in </a:t>
            </a:r>
            <a:r>
              <a:rPr lang="en-GB" sz="1800" b="0" spc="-30" dirty="0">
                <a:latin typeface="Georgia"/>
                <a:cs typeface="Georgia"/>
              </a:rPr>
              <a:t>the </a:t>
            </a:r>
            <a:r>
              <a:rPr lang="en-GB" sz="1800" b="0" spc="-30" dirty="0" smtClean="0">
                <a:latin typeface="Georgia"/>
                <a:cs typeface="Georgia"/>
              </a:rPr>
              <a:t> </a:t>
            </a:r>
            <a:r>
              <a:rPr lang="en-GB" sz="1800" b="0" spc="-30" dirty="0">
                <a:latin typeface="Georgia"/>
                <a:cs typeface="Georgia"/>
              </a:rPr>
              <a:t>casting </a:t>
            </a:r>
            <a:r>
              <a:rPr lang="en-GB" sz="1800" b="0" spc="-55" dirty="0">
                <a:latin typeface="Georgia"/>
                <a:cs typeface="Georgia"/>
              </a:rPr>
              <a:t>apparatus.</a:t>
            </a:r>
            <a:endParaRPr lang="en-GB" sz="1800" b="0" dirty="0">
              <a:latin typeface="Georgia"/>
              <a:cs typeface="Georgia"/>
            </a:endParaRPr>
          </a:p>
          <a:p>
            <a:pPr marL="298450" marR="244475" indent="-285750">
              <a:lnSpc>
                <a:spcPct val="150000"/>
              </a:lnSpc>
              <a:spcBef>
                <a:spcPts val="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1800" b="0" spc="-50" dirty="0" smtClean="0">
                <a:latin typeface="Georgia"/>
                <a:cs typeface="Georgia"/>
              </a:rPr>
              <a:t>Poured </a:t>
            </a:r>
            <a:r>
              <a:rPr lang="en-GB" sz="1800" b="0" spc="-25" dirty="0">
                <a:latin typeface="Georgia"/>
                <a:cs typeface="Georgia"/>
              </a:rPr>
              <a:t>in </a:t>
            </a:r>
            <a:r>
              <a:rPr lang="en-GB" sz="1800" b="0" spc="-30" dirty="0">
                <a:latin typeface="Georgia"/>
                <a:cs typeface="Georgia"/>
              </a:rPr>
              <a:t>gel </a:t>
            </a:r>
            <a:r>
              <a:rPr lang="en-GB" sz="1800" b="0" spc="-45" dirty="0">
                <a:latin typeface="Georgia"/>
                <a:cs typeface="Georgia"/>
              </a:rPr>
              <a:t>casters </a:t>
            </a:r>
            <a:r>
              <a:rPr lang="en-GB" sz="1800" b="0" spc="-35" dirty="0">
                <a:latin typeface="Georgia"/>
                <a:cs typeface="Georgia"/>
              </a:rPr>
              <a:t>and allowed </a:t>
            </a:r>
            <a:r>
              <a:rPr lang="en-GB" sz="1800" b="0" spc="-5" dirty="0">
                <a:latin typeface="Georgia"/>
                <a:cs typeface="Georgia"/>
              </a:rPr>
              <a:t>to </a:t>
            </a:r>
            <a:r>
              <a:rPr lang="en-GB" sz="1800" b="0" spc="-20" dirty="0">
                <a:latin typeface="Georgia"/>
                <a:cs typeface="Georgia"/>
              </a:rPr>
              <a:t>solidify at </a:t>
            </a:r>
            <a:r>
              <a:rPr lang="en-GB" sz="1800" b="0" spc="-140" dirty="0">
                <a:latin typeface="Georgia"/>
                <a:cs typeface="Georgia"/>
              </a:rPr>
              <a:t>room  </a:t>
            </a:r>
            <a:r>
              <a:rPr lang="en-GB" sz="1800" b="0" spc="-35" dirty="0">
                <a:latin typeface="Georgia"/>
                <a:cs typeface="Georgia"/>
              </a:rPr>
              <a:t>temperature</a:t>
            </a:r>
            <a:r>
              <a:rPr lang="en-GB" sz="1800" b="0" spc="-35" dirty="0" smtClean="0">
                <a:latin typeface="Georgia"/>
                <a:cs typeface="Georgia"/>
              </a:rPr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973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Types Of Agarose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776172"/>
          </a:xfrm>
        </p:spPr>
        <p:txBody>
          <a:bodyPr>
            <a:noAutofit/>
          </a:bodyPr>
          <a:lstStyle/>
          <a:p>
            <a:pPr marL="12700" indent="0">
              <a:lnSpc>
                <a:spcPct val="150000"/>
              </a:lnSpc>
              <a:buClr>
                <a:srgbClr val="0AD0D9"/>
              </a:buClr>
              <a:buSzPct val="94230"/>
              <a:tabLst>
                <a:tab pos="287655" algn="l"/>
              </a:tabLst>
            </a:pPr>
            <a:r>
              <a:rPr lang="en-GB" b="0" spc="-95" dirty="0" smtClean="0">
                <a:latin typeface="Georgia"/>
                <a:cs typeface="Georgia"/>
              </a:rPr>
              <a:t>1. </a:t>
            </a:r>
            <a:r>
              <a:rPr lang="en-GB" b="0" spc="-95" dirty="0">
                <a:latin typeface="Georgia"/>
                <a:cs typeface="Georgia"/>
              </a:rPr>
              <a:t>Standard Agarose</a:t>
            </a: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Gels </a:t>
            </a:r>
            <a:r>
              <a:rPr lang="en-GB" b="0" spc="-95" dirty="0">
                <a:latin typeface="Georgia"/>
                <a:cs typeface="Georgia"/>
              </a:rPr>
              <a:t>at </a:t>
            </a:r>
            <a:r>
              <a:rPr lang="en-GB" b="0" spc="-95" dirty="0">
                <a:latin typeface="Georgia"/>
                <a:cs typeface="Georgia"/>
              </a:rPr>
              <a:t>35-38oC Melts </a:t>
            </a:r>
            <a:r>
              <a:rPr lang="en-GB" b="0" spc="-95" dirty="0">
                <a:latin typeface="Georgia"/>
                <a:cs typeface="Georgia"/>
              </a:rPr>
              <a:t>at 90-95o C </a:t>
            </a:r>
            <a:endParaRPr lang="en-GB" b="0" spc="-95" dirty="0">
              <a:latin typeface="Georgia"/>
              <a:cs typeface="Georgia"/>
            </a:endParaRP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Becomes </a:t>
            </a:r>
            <a:r>
              <a:rPr lang="en-GB" b="0" spc="-95" dirty="0">
                <a:latin typeface="Georgia"/>
                <a:cs typeface="Georgia"/>
              </a:rPr>
              <a:t>opaque at high concentrations </a:t>
            </a:r>
            <a:endParaRPr lang="en-GB" b="0" spc="-95" dirty="0">
              <a:latin typeface="Georgia"/>
              <a:cs typeface="Georgia"/>
            </a:endParaRPr>
          </a:p>
          <a:p>
            <a:pPr marL="12700" indent="0">
              <a:lnSpc>
                <a:spcPct val="150000"/>
              </a:lnSpc>
              <a:buClr>
                <a:srgbClr val="0AD0D9"/>
              </a:buClr>
              <a:buSzPct val="94230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2. Low </a:t>
            </a:r>
            <a:r>
              <a:rPr lang="en-GB" b="0" spc="-95" dirty="0">
                <a:latin typeface="Georgia"/>
                <a:cs typeface="Georgia"/>
              </a:rPr>
              <a:t>Melting Agarose (</a:t>
            </a:r>
            <a:r>
              <a:rPr lang="en-GB" b="0" spc="-95" dirty="0" err="1">
                <a:latin typeface="Georgia"/>
                <a:cs typeface="Georgia"/>
              </a:rPr>
              <a:t>NuSieve</a:t>
            </a:r>
            <a:r>
              <a:rPr lang="en-GB" b="0" spc="-95" dirty="0">
                <a:latin typeface="Georgia"/>
                <a:cs typeface="Georgia"/>
              </a:rPr>
              <a:t>) </a:t>
            </a: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Gels </a:t>
            </a:r>
            <a:r>
              <a:rPr lang="en-GB" b="0" spc="-95" dirty="0">
                <a:latin typeface="Georgia"/>
                <a:cs typeface="Georgia"/>
              </a:rPr>
              <a:t>at 35o C; Melts at 65o C </a:t>
            </a:r>
          </a:p>
          <a:p>
            <a:pPr marL="298450" indent="-285750">
              <a:lnSpc>
                <a:spcPct val="15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Often </a:t>
            </a:r>
            <a:r>
              <a:rPr lang="en-GB" b="0" spc="-95" dirty="0">
                <a:latin typeface="Georgia"/>
                <a:cs typeface="Georgia"/>
              </a:rPr>
              <a:t>used to isolate DNA fragments from gel </a:t>
            </a:r>
            <a:endParaRPr lang="en-GB" b="0" spc="-95" dirty="0">
              <a:latin typeface="Georgia"/>
              <a:cs typeface="Georgia"/>
            </a:endParaRPr>
          </a:p>
          <a:p>
            <a:pPr marL="12700" indent="0">
              <a:lnSpc>
                <a:spcPct val="150000"/>
              </a:lnSpc>
              <a:buClr>
                <a:srgbClr val="0AD0D9"/>
              </a:buClr>
              <a:buSzPct val="94230"/>
              <a:tabLst>
                <a:tab pos="287655" algn="l"/>
              </a:tabLst>
            </a:pPr>
            <a:r>
              <a:rPr lang="en-GB" b="0" spc="-95" dirty="0">
                <a:latin typeface="Georgia"/>
                <a:cs typeface="Georgia"/>
              </a:rPr>
              <a:t>3. Intermediate </a:t>
            </a:r>
            <a:r>
              <a:rPr lang="en-GB" b="0" spc="-95" dirty="0">
                <a:latin typeface="Georgia"/>
                <a:cs typeface="Georgia"/>
              </a:rPr>
              <a:t>forms or combinations of LE and </a:t>
            </a:r>
            <a:r>
              <a:rPr lang="en-GB" b="0" spc="-95" dirty="0" err="1">
                <a:latin typeface="Georgia"/>
                <a:cs typeface="Georgia"/>
              </a:rPr>
              <a:t>NuSieve</a:t>
            </a:r>
            <a:r>
              <a:rPr lang="en-GB" b="0" spc="-95" dirty="0">
                <a:latin typeface="Georgia"/>
                <a:cs typeface="Georgia"/>
              </a:rPr>
              <a:t> can provide sturdy, translucent gels at high </a:t>
            </a:r>
            <a:r>
              <a:rPr lang="en-GB" b="0" spc="-95" dirty="0" err="1">
                <a:latin typeface="Georgia"/>
                <a:cs typeface="Georgia"/>
              </a:rPr>
              <a:t>agarose</a:t>
            </a:r>
            <a:endParaRPr lang="en-US" b="0" spc="-95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3200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spc="-240" dirty="0" smtClean="0">
                <a:solidFill>
                  <a:schemeClr val="accent3"/>
                </a:solidFill>
                <a:cs typeface="Trebuchet MS"/>
              </a:rPr>
              <a:t>Polyacrylamide</a:t>
            </a:r>
            <a:r>
              <a:rPr lang="en-GB" cap="none" spc="-430" dirty="0" smtClean="0">
                <a:solidFill>
                  <a:schemeClr val="accent3"/>
                </a:solidFill>
                <a:cs typeface="Trebuchet MS"/>
              </a:rPr>
              <a:t> </a:t>
            </a:r>
            <a:r>
              <a:rPr lang="en-GB" cap="none" spc="-265" dirty="0" smtClean="0">
                <a:solidFill>
                  <a:schemeClr val="accent3"/>
                </a:solidFill>
                <a:cs typeface="Trebuchet MS"/>
              </a:rPr>
              <a:t>Gel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27000" indent="-45720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30" dirty="0" err="1">
                <a:latin typeface="Georgia" pitchFamily="18" charset="0"/>
                <a:cs typeface="Georgia"/>
              </a:rPr>
              <a:t>Acryamide</a:t>
            </a:r>
            <a:r>
              <a:rPr lang="en-GB" sz="2800" b="0" spc="-30" dirty="0">
                <a:latin typeface="Georgia" pitchFamily="18" charset="0"/>
                <a:cs typeface="Georgia"/>
              </a:rPr>
              <a:t> </a:t>
            </a:r>
            <a:r>
              <a:rPr lang="en-GB" sz="2800" b="0" spc="-35" dirty="0">
                <a:latin typeface="Georgia" pitchFamily="18" charset="0"/>
                <a:cs typeface="Georgia"/>
              </a:rPr>
              <a:t>and </a:t>
            </a:r>
            <a:r>
              <a:rPr lang="en-GB" sz="2800" b="0" spc="-35" dirty="0" err="1">
                <a:latin typeface="Georgia" pitchFamily="18" charset="0"/>
                <a:cs typeface="Georgia"/>
              </a:rPr>
              <a:t>bisacrylamide</a:t>
            </a:r>
            <a:r>
              <a:rPr lang="en-GB" sz="2800" b="0" spc="-35" dirty="0">
                <a:latin typeface="Georgia" pitchFamily="18" charset="0"/>
                <a:cs typeface="Georgia"/>
              </a:rPr>
              <a:t> </a:t>
            </a:r>
            <a:r>
              <a:rPr lang="en-GB" sz="2800" b="0" spc="-60" dirty="0">
                <a:latin typeface="Georgia" pitchFamily="18" charset="0"/>
                <a:cs typeface="Georgia"/>
              </a:rPr>
              <a:t>are </a:t>
            </a:r>
            <a:r>
              <a:rPr lang="en-GB" sz="2800" b="0" spc="-45" dirty="0">
                <a:latin typeface="Georgia" pitchFamily="18" charset="0"/>
                <a:cs typeface="Georgia"/>
              </a:rPr>
              <a:t>dissolved </a:t>
            </a:r>
            <a:r>
              <a:rPr lang="en-GB" sz="2800" b="0" spc="-25" dirty="0">
                <a:latin typeface="Georgia" pitchFamily="18" charset="0"/>
                <a:cs typeface="Georgia"/>
              </a:rPr>
              <a:t>in</a:t>
            </a:r>
            <a:r>
              <a:rPr lang="en-GB" sz="2800" b="0" spc="-95" dirty="0">
                <a:latin typeface="Georgia" pitchFamily="18" charset="0"/>
                <a:cs typeface="Georgia"/>
              </a:rPr>
              <a:t> </a:t>
            </a:r>
            <a:r>
              <a:rPr lang="en-GB" sz="2800" b="0" spc="-110" dirty="0">
                <a:latin typeface="Georgia" pitchFamily="18" charset="0"/>
                <a:cs typeface="Georgia"/>
              </a:rPr>
              <a:t>buffer.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pPr marL="127000" marR="815340" indent="-457200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25" dirty="0" smtClean="0">
                <a:latin typeface="Georgia" pitchFamily="18" charset="0"/>
                <a:cs typeface="Georgia"/>
              </a:rPr>
              <a:t>Ammonium </a:t>
            </a:r>
            <a:r>
              <a:rPr lang="en-GB" sz="2800" b="0" spc="-35" dirty="0" err="1">
                <a:latin typeface="Georgia" pitchFamily="18" charset="0"/>
                <a:cs typeface="Georgia"/>
              </a:rPr>
              <a:t>persulfate</a:t>
            </a:r>
            <a:r>
              <a:rPr lang="en-GB" sz="2800" b="0" spc="-35" dirty="0">
                <a:latin typeface="Georgia" pitchFamily="18" charset="0"/>
                <a:cs typeface="Georgia"/>
              </a:rPr>
              <a:t> and </a:t>
            </a:r>
            <a:r>
              <a:rPr lang="en-GB" sz="2800" b="0" spc="-95" dirty="0">
                <a:latin typeface="Georgia" pitchFamily="18" charset="0"/>
                <a:cs typeface="Georgia"/>
              </a:rPr>
              <a:t>TEMED </a:t>
            </a:r>
            <a:r>
              <a:rPr lang="en-GB" sz="2800" b="0" spc="-60" dirty="0">
                <a:latin typeface="Georgia" pitchFamily="18" charset="0"/>
                <a:cs typeface="Georgia"/>
              </a:rPr>
              <a:t>are </a:t>
            </a:r>
            <a:r>
              <a:rPr lang="en-GB" sz="2800" b="0" spc="-30" dirty="0">
                <a:latin typeface="Georgia" pitchFamily="18" charset="0"/>
                <a:cs typeface="Georgia"/>
              </a:rPr>
              <a:t>used </a:t>
            </a:r>
            <a:r>
              <a:rPr lang="en-GB" sz="2800" b="0" spc="-210" dirty="0">
                <a:latin typeface="Georgia" pitchFamily="18" charset="0"/>
                <a:cs typeface="Georgia"/>
              </a:rPr>
              <a:t>to  </a:t>
            </a:r>
            <a:r>
              <a:rPr lang="en-GB" sz="2800" b="0" spc="-25" dirty="0">
                <a:latin typeface="Georgia" pitchFamily="18" charset="0"/>
                <a:cs typeface="Georgia"/>
              </a:rPr>
              <a:t>polymerize </a:t>
            </a:r>
            <a:r>
              <a:rPr lang="en-GB" sz="2800" b="0" dirty="0">
                <a:latin typeface="Georgia" pitchFamily="18" charset="0"/>
                <a:cs typeface="Georgia"/>
              </a:rPr>
              <a:t>the</a:t>
            </a:r>
            <a:r>
              <a:rPr lang="en-GB" sz="2800" b="0" spc="-155" dirty="0">
                <a:latin typeface="Georgia" pitchFamily="18" charset="0"/>
                <a:cs typeface="Georgia"/>
              </a:rPr>
              <a:t> </a:t>
            </a:r>
            <a:r>
              <a:rPr lang="en-GB" sz="2800" b="0" spc="-30" dirty="0">
                <a:latin typeface="Georgia" pitchFamily="18" charset="0"/>
                <a:cs typeface="Georgia"/>
              </a:rPr>
              <a:t>gel.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pPr marL="127000" marR="5080" indent="-45720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30" dirty="0" smtClean="0">
                <a:latin typeface="Georgia" pitchFamily="18" charset="0"/>
                <a:cs typeface="Georgia"/>
              </a:rPr>
              <a:t>Gel </a:t>
            </a:r>
            <a:r>
              <a:rPr lang="en-GB" sz="2800" b="0" spc="-55" dirty="0">
                <a:latin typeface="Georgia" pitchFamily="18" charset="0"/>
                <a:cs typeface="Georgia"/>
              </a:rPr>
              <a:t>is </a:t>
            </a:r>
            <a:r>
              <a:rPr lang="en-GB" sz="2800" b="0" spc="-30" dirty="0">
                <a:latin typeface="Georgia" pitchFamily="18" charset="0"/>
                <a:cs typeface="Georgia"/>
              </a:rPr>
              <a:t>poured </a:t>
            </a:r>
            <a:r>
              <a:rPr lang="en-GB" sz="2800" b="0" spc="-25" dirty="0">
                <a:latin typeface="Georgia" pitchFamily="18" charset="0"/>
                <a:cs typeface="Georgia"/>
              </a:rPr>
              <a:t>in </a:t>
            </a:r>
            <a:r>
              <a:rPr lang="en-GB" sz="2800" b="0" spc="-45" dirty="0">
                <a:latin typeface="Georgia" pitchFamily="18" charset="0"/>
                <a:cs typeface="Georgia"/>
              </a:rPr>
              <a:t>casters </a:t>
            </a:r>
            <a:r>
              <a:rPr lang="en-GB" sz="2800" b="0" spc="-30" dirty="0">
                <a:latin typeface="Georgia" pitchFamily="18" charset="0"/>
                <a:cs typeface="Georgia"/>
              </a:rPr>
              <a:t>(plates), </a:t>
            </a:r>
            <a:r>
              <a:rPr lang="en-GB" sz="2800" b="0" spc="-35" dirty="0">
                <a:latin typeface="Georgia" pitchFamily="18" charset="0"/>
                <a:cs typeface="Georgia"/>
              </a:rPr>
              <a:t>fixed </a:t>
            </a:r>
            <a:r>
              <a:rPr lang="en-GB" sz="2800" b="0" spc="-5" dirty="0">
                <a:latin typeface="Georgia" pitchFamily="18" charset="0"/>
                <a:cs typeface="Georgia"/>
              </a:rPr>
              <a:t>the </a:t>
            </a:r>
            <a:r>
              <a:rPr lang="en-GB" sz="2800" b="0" spc="-25" dirty="0">
                <a:latin typeface="Georgia" pitchFamily="18" charset="0"/>
                <a:cs typeface="Georgia"/>
              </a:rPr>
              <a:t>combs and </a:t>
            </a:r>
            <a:r>
              <a:rPr lang="en-GB" sz="2800" b="0" spc="-25" dirty="0" smtClean="0">
                <a:latin typeface="Georgia" pitchFamily="18" charset="0"/>
                <a:cs typeface="Georgia"/>
              </a:rPr>
              <a:t>allowed </a:t>
            </a:r>
            <a:r>
              <a:rPr lang="en-GB" sz="2800" b="0" spc="-5" dirty="0">
                <a:latin typeface="Georgia" pitchFamily="18" charset="0"/>
                <a:cs typeface="Georgia"/>
              </a:rPr>
              <a:t>to </a:t>
            </a:r>
            <a:r>
              <a:rPr lang="en-GB" sz="2800" b="0" spc="-45" dirty="0">
                <a:latin typeface="Georgia" pitchFamily="18" charset="0"/>
                <a:cs typeface="Georgia"/>
              </a:rPr>
              <a:t>stay for </a:t>
            </a:r>
            <a:r>
              <a:rPr lang="en-GB" sz="2800" b="0" spc="-20" dirty="0">
                <a:latin typeface="Georgia" pitchFamily="18" charset="0"/>
                <a:cs typeface="Georgia"/>
              </a:rPr>
              <a:t>sometime </a:t>
            </a:r>
            <a:r>
              <a:rPr lang="en-GB" sz="2800" b="0" spc="-5" dirty="0">
                <a:latin typeface="Georgia" pitchFamily="18" charset="0"/>
                <a:cs typeface="Georgia"/>
              </a:rPr>
              <a:t>to</a:t>
            </a:r>
            <a:r>
              <a:rPr lang="en-GB" sz="2800" b="0" spc="-409" dirty="0">
                <a:latin typeface="Georgia" pitchFamily="18" charset="0"/>
                <a:cs typeface="Georgia"/>
              </a:rPr>
              <a:t> </a:t>
            </a:r>
            <a:r>
              <a:rPr lang="en-GB" sz="2800" b="0" spc="-25" dirty="0">
                <a:latin typeface="Georgia" pitchFamily="18" charset="0"/>
                <a:cs typeface="Georgia"/>
              </a:rPr>
              <a:t>polymerize.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4587240" cy="3712464"/>
          </a:xfrm>
        </p:spPr>
        <p:txBody>
          <a:bodyPr>
            <a:normAutofit/>
          </a:bodyPr>
          <a:lstStyle/>
          <a:p>
            <a:pPr marL="469900" indent="-457200"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30" dirty="0" err="1">
                <a:latin typeface="Georgia"/>
                <a:cs typeface="Georgia"/>
              </a:rPr>
              <a:t>Ethidium</a:t>
            </a:r>
            <a:r>
              <a:rPr lang="en-GB" b="0" spc="-30" dirty="0">
                <a:latin typeface="Georgia"/>
                <a:cs typeface="Georgia"/>
              </a:rPr>
              <a:t> Bromide is added  into the gel prior to  solidification</a:t>
            </a:r>
            <a:r>
              <a:rPr lang="en-GB" b="0" spc="-30" dirty="0">
                <a:latin typeface="Georgia"/>
                <a:cs typeface="Georgia"/>
              </a:rPr>
              <a:t>.</a:t>
            </a:r>
          </a:p>
          <a:p>
            <a:pPr marL="469900" indent="-45720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30" dirty="0">
                <a:latin typeface="Georgia"/>
                <a:cs typeface="Georgia"/>
              </a:rPr>
              <a:t>Gel </a:t>
            </a:r>
            <a:r>
              <a:rPr lang="en-GB" b="0" spc="-50" dirty="0">
                <a:latin typeface="Georgia"/>
                <a:cs typeface="Georgia"/>
              </a:rPr>
              <a:t>is </a:t>
            </a:r>
            <a:r>
              <a:rPr lang="en-GB" b="0" spc="-20" dirty="0">
                <a:latin typeface="Georgia"/>
                <a:cs typeface="Georgia"/>
              </a:rPr>
              <a:t>visualized </a:t>
            </a:r>
            <a:r>
              <a:rPr lang="en-GB" b="0" spc="-30" dirty="0">
                <a:latin typeface="Georgia"/>
                <a:cs typeface="Georgia"/>
              </a:rPr>
              <a:t>under</a:t>
            </a:r>
            <a:r>
              <a:rPr lang="en-GB" b="0" spc="-170" dirty="0">
                <a:latin typeface="Georgia"/>
                <a:cs typeface="Georgia"/>
              </a:rPr>
              <a:t> </a:t>
            </a:r>
            <a:r>
              <a:rPr lang="en-GB" b="0" spc="-110" dirty="0">
                <a:latin typeface="Georgia"/>
                <a:cs typeface="Georgia"/>
              </a:rPr>
              <a:t>UV.</a:t>
            </a:r>
            <a:endParaRPr lang="en-GB" b="0" dirty="0">
              <a:latin typeface="Georgia"/>
              <a:cs typeface="Georgia"/>
            </a:endParaRPr>
          </a:p>
          <a:p>
            <a:pPr marL="469900" marR="5080" indent="-457200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b="0" spc="-135" dirty="0" err="1" smtClean="0">
                <a:latin typeface="Georgia"/>
                <a:cs typeface="Georgia"/>
              </a:rPr>
              <a:t>EtBr</a:t>
            </a:r>
            <a:r>
              <a:rPr lang="en-GB" b="0" spc="-135" dirty="0">
                <a:latin typeface="Georgia"/>
                <a:cs typeface="Georgia"/>
              </a:rPr>
              <a:t>. </a:t>
            </a:r>
            <a:r>
              <a:rPr lang="en-GB" b="0" spc="-45" dirty="0">
                <a:latin typeface="Georgia"/>
                <a:cs typeface="Georgia"/>
              </a:rPr>
              <a:t>Intercalates </a:t>
            </a:r>
            <a:r>
              <a:rPr lang="en-GB" b="0" spc="-5" dirty="0">
                <a:latin typeface="Georgia"/>
                <a:cs typeface="Georgia"/>
              </a:rPr>
              <a:t>with </a:t>
            </a:r>
            <a:r>
              <a:rPr lang="en-GB" b="0" spc="-455" dirty="0">
                <a:latin typeface="Georgia"/>
                <a:cs typeface="Georgia"/>
              </a:rPr>
              <a:t>DNA  </a:t>
            </a:r>
            <a:r>
              <a:rPr lang="en-GB" b="0" spc="-35" dirty="0">
                <a:latin typeface="Georgia"/>
                <a:cs typeface="Georgia"/>
              </a:rPr>
              <a:t>and </a:t>
            </a:r>
            <a:r>
              <a:rPr lang="en-GB" b="0" spc="-50" dirty="0">
                <a:latin typeface="Georgia"/>
                <a:cs typeface="Georgia"/>
              </a:rPr>
              <a:t>gives </a:t>
            </a:r>
            <a:r>
              <a:rPr lang="en-GB" b="0" spc="-15" dirty="0">
                <a:latin typeface="Georgia"/>
                <a:cs typeface="Georgia"/>
              </a:rPr>
              <a:t>fluorescence  </a:t>
            </a:r>
            <a:r>
              <a:rPr lang="en-GB" b="0" spc="-30" dirty="0">
                <a:latin typeface="Georgia"/>
                <a:cs typeface="Georgia"/>
              </a:rPr>
              <a:t>under</a:t>
            </a:r>
            <a:r>
              <a:rPr lang="en-GB" b="0" spc="-90" dirty="0">
                <a:latin typeface="Georgia"/>
                <a:cs typeface="Georgia"/>
              </a:rPr>
              <a:t> </a:t>
            </a:r>
            <a:r>
              <a:rPr lang="en-GB" b="0" spc="-110" dirty="0">
                <a:latin typeface="Georgia"/>
                <a:cs typeface="Georgia"/>
              </a:rPr>
              <a:t>UV</a:t>
            </a:r>
            <a:r>
              <a:rPr lang="en-GB" b="0" spc="-110" dirty="0" smtClean="0">
                <a:latin typeface="Georgia"/>
                <a:cs typeface="Georgia"/>
              </a:rPr>
              <a:t>.</a:t>
            </a:r>
            <a:endParaRPr lang="en-GB" b="0" dirty="0">
              <a:latin typeface="Georgia"/>
              <a:cs typeface="Georg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715000" y="1097280"/>
            <a:ext cx="3048000" cy="385572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Visualization</a:t>
            </a:r>
          </a:p>
          <a:p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Detection</a:t>
            </a:r>
            <a:endParaRPr lang="en-US" cap="none" dirty="0">
              <a:solidFill>
                <a:schemeClr val="accent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659" y="1524000"/>
            <a:ext cx="2619741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spc="-254" dirty="0" smtClean="0">
                <a:solidFill>
                  <a:schemeClr val="accent3"/>
                </a:solidFill>
                <a:cs typeface="Trebuchet MS"/>
              </a:rPr>
              <a:t>Capillary Gel </a:t>
            </a:r>
            <a:r>
              <a:rPr lang="en-GB" cap="none" spc="-254" dirty="0">
                <a:solidFill>
                  <a:schemeClr val="accent3"/>
                </a:solidFill>
                <a:cs typeface="Trebuchet MS"/>
              </a:rPr>
              <a:t>Electrophoresis</a:t>
            </a:r>
            <a:endParaRPr lang="en-US" cap="none" spc="-254" dirty="0">
              <a:solidFill>
                <a:schemeClr val="accent3"/>
              </a:solidFill>
              <a:cs typeface="Trebuchet M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27000" marR="5080" indent="-45720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35" dirty="0">
                <a:latin typeface="Georgia" pitchFamily="18" charset="0"/>
                <a:cs typeface="Georgia"/>
              </a:rPr>
              <a:t>Capillary </a:t>
            </a:r>
            <a:r>
              <a:rPr lang="en-GB" sz="2800" b="0" spc="-15" dirty="0">
                <a:latin typeface="Georgia" pitchFamily="18" charset="0"/>
                <a:cs typeface="Georgia"/>
              </a:rPr>
              <a:t>filled </a:t>
            </a:r>
            <a:r>
              <a:rPr lang="en-GB" sz="2800" b="0" spc="-5" dirty="0">
                <a:latin typeface="Georgia" pitchFamily="18" charset="0"/>
                <a:cs typeface="Georgia"/>
              </a:rPr>
              <a:t>with </a:t>
            </a:r>
            <a:r>
              <a:rPr lang="en-GB" sz="2800" b="0" spc="-45" dirty="0">
                <a:latin typeface="Georgia" pitchFamily="18" charset="0"/>
                <a:cs typeface="Georgia"/>
              </a:rPr>
              <a:t>matrix </a:t>
            </a:r>
            <a:r>
              <a:rPr lang="en-GB" sz="2800" b="0" spc="-50" dirty="0">
                <a:latin typeface="Georgia" pitchFamily="18" charset="0"/>
                <a:cs typeface="Georgia"/>
              </a:rPr>
              <a:t>is </a:t>
            </a:r>
            <a:r>
              <a:rPr lang="en-GB" sz="2800" b="0" spc="-30" dirty="0">
                <a:latin typeface="Georgia" pitchFamily="18" charset="0"/>
                <a:cs typeface="Georgia"/>
              </a:rPr>
              <a:t>used </a:t>
            </a:r>
            <a:r>
              <a:rPr lang="en-GB" sz="2800" b="0" spc="-35" dirty="0">
                <a:latin typeface="Georgia" pitchFamily="18" charset="0"/>
                <a:cs typeface="Georgia"/>
              </a:rPr>
              <a:t>instead </a:t>
            </a:r>
            <a:r>
              <a:rPr lang="en-GB" sz="2800" b="0" spc="-20" dirty="0">
                <a:latin typeface="Georgia" pitchFamily="18" charset="0"/>
                <a:cs typeface="Georgia"/>
              </a:rPr>
              <a:t>of </a:t>
            </a:r>
            <a:r>
              <a:rPr lang="en-GB" sz="2800" b="0" spc="-55" dirty="0">
                <a:latin typeface="Georgia" pitchFamily="18" charset="0"/>
                <a:cs typeface="Georgia"/>
              </a:rPr>
              <a:t>large </a:t>
            </a:r>
            <a:r>
              <a:rPr lang="en-GB" sz="2800" b="0" spc="-114" dirty="0">
                <a:latin typeface="Georgia" pitchFamily="18" charset="0"/>
                <a:cs typeface="Georgia"/>
              </a:rPr>
              <a:t>gel  </a:t>
            </a:r>
            <a:r>
              <a:rPr lang="en-GB" sz="2800" b="0" spc="-25" dirty="0">
                <a:latin typeface="Georgia" pitchFamily="18" charset="0"/>
                <a:cs typeface="Georgia"/>
              </a:rPr>
              <a:t>tank.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pPr marL="127000" marR="38100" indent="-457200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10" dirty="0" smtClean="0">
                <a:latin typeface="Georgia" pitchFamily="18" charset="0"/>
                <a:cs typeface="Georgia"/>
              </a:rPr>
              <a:t>A </a:t>
            </a:r>
            <a:r>
              <a:rPr lang="en-GB" sz="2800" b="0" spc="-40" dirty="0">
                <a:latin typeface="Georgia" pitchFamily="18" charset="0"/>
                <a:cs typeface="Georgia"/>
              </a:rPr>
              <a:t>source </a:t>
            </a:r>
            <a:r>
              <a:rPr lang="en-GB" sz="2800" b="0" spc="-35" dirty="0">
                <a:latin typeface="Georgia" pitchFamily="18" charset="0"/>
                <a:cs typeface="Georgia"/>
              </a:rPr>
              <a:t>vial </a:t>
            </a:r>
            <a:r>
              <a:rPr lang="en-GB" sz="2800" b="0" spc="-25" dirty="0">
                <a:latin typeface="Georgia" pitchFamily="18" charset="0"/>
                <a:cs typeface="Georgia"/>
              </a:rPr>
              <a:t>(anode) </a:t>
            </a:r>
            <a:r>
              <a:rPr lang="en-GB" sz="2800" b="0" spc="-35" dirty="0">
                <a:latin typeface="Georgia" pitchFamily="18" charset="0"/>
                <a:cs typeface="Georgia"/>
              </a:rPr>
              <a:t>and </a:t>
            </a:r>
            <a:r>
              <a:rPr lang="en-GB" sz="2800" b="0" spc="-60" dirty="0">
                <a:latin typeface="Georgia" pitchFamily="18" charset="0"/>
                <a:cs typeface="Georgia"/>
              </a:rPr>
              <a:t>a </a:t>
            </a:r>
            <a:r>
              <a:rPr lang="en-GB" sz="2800" b="0" spc="-25" dirty="0">
                <a:latin typeface="Georgia" pitchFamily="18" charset="0"/>
                <a:cs typeface="Georgia"/>
              </a:rPr>
              <a:t>destination </a:t>
            </a:r>
            <a:r>
              <a:rPr lang="en-GB" sz="2800" b="0" spc="-35" dirty="0">
                <a:latin typeface="Georgia" pitchFamily="18" charset="0"/>
                <a:cs typeface="Georgia"/>
              </a:rPr>
              <a:t>vial </a:t>
            </a:r>
            <a:r>
              <a:rPr lang="en-GB" sz="2800" b="0" spc="-45" dirty="0">
                <a:latin typeface="Georgia" pitchFamily="18" charset="0"/>
                <a:cs typeface="Georgia"/>
              </a:rPr>
              <a:t>(cathode)  </a:t>
            </a:r>
            <a:r>
              <a:rPr lang="en-GB" sz="2800" b="0" dirty="0">
                <a:latin typeface="Georgia" pitchFamily="18" charset="0"/>
                <a:cs typeface="Georgia"/>
              </a:rPr>
              <a:t>both </a:t>
            </a:r>
            <a:r>
              <a:rPr lang="en-GB" sz="2800" b="0" spc="-15" dirty="0">
                <a:latin typeface="Georgia" pitchFamily="18" charset="0"/>
                <a:cs typeface="Georgia"/>
              </a:rPr>
              <a:t>filled </a:t>
            </a:r>
            <a:r>
              <a:rPr lang="en-GB" sz="2800" b="0" spc="-5" dirty="0">
                <a:latin typeface="Georgia" pitchFamily="18" charset="0"/>
                <a:cs typeface="Georgia"/>
              </a:rPr>
              <a:t>with </a:t>
            </a:r>
            <a:r>
              <a:rPr lang="en-GB" sz="2800" b="0" spc="-65" dirty="0">
                <a:latin typeface="Georgia" pitchFamily="18" charset="0"/>
                <a:cs typeface="Georgia"/>
              </a:rPr>
              <a:t>a </a:t>
            </a:r>
            <a:r>
              <a:rPr lang="en-GB" sz="2800" b="0" spc="-40" dirty="0">
                <a:latin typeface="Georgia" pitchFamily="18" charset="0"/>
                <a:cs typeface="Georgia"/>
              </a:rPr>
              <a:t>buffer </a:t>
            </a:r>
            <a:r>
              <a:rPr lang="en-GB" sz="2800" b="0" spc="-35" dirty="0">
                <a:latin typeface="Georgia" pitchFamily="18" charset="0"/>
                <a:cs typeface="Georgia"/>
              </a:rPr>
              <a:t>and </a:t>
            </a:r>
            <a:r>
              <a:rPr lang="en-GB" sz="2800" b="0" spc="-65" dirty="0">
                <a:latin typeface="Georgia" pitchFamily="18" charset="0"/>
                <a:cs typeface="Georgia"/>
              </a:rPr>
              <a:t>a </a:t>
            </a:r>
            <a:r>
              <a:rPr lang="en-GB" sz="2800" b="0" spc="-40" dirty="0">
                <a:latin typeface="Georgia" pitchFamily="18" charset="0"/>
                <a:cs typeface="Georgia"/>
              </a:rPr>
              <a:t>sample</a:t>
            </a:r>
            <a:r>
              <a:rPr lang="en-GB" sz="2800" b="0" spc="-430" dirty="0">
                <a:latin typeface="Georgia" pitchFamily="18" charset="0"/>
                <a:cs typeface="Georgia"/>
              </a:rPr>
              <a:t> </a:t>
            </a:r>
            <a:r>
              <a:rPr lang="en-GB" sz="2800" b="0" spc="-35" dirty="0">
                <a:latin typeface="Georgia" pitchFamily="18" charset="0"/>
                <a:cs typeface="Georgia"/>
              </a:rPr>
              <a:t>vial.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pPr marL="127000" marR="563880" indent="-457200">
              <a:lnSpc>
                <a:spcPct val="100000"/>
              </a:lnSpc>
              <a:spcBef>
                <a:spcPts val="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35" dirty="0" smtClean="0">
                <a:latin typeface="Georgia" pitchFamily="18" charset="0"/>
                <a:cs typeface="Georgia"/>
              </a:rPr>
              <a:t>Capillary </a:t>
            </a:r>
            <a:r>
              <a:rPr lang="en-GB" sz="2800" b="0" spc="-55" dirty="0">
                <a:latin typeface="Georgia" pitchFamily="18" charset="0"/>
                <a:cs typeface="Georgia"/>
              </a:rPr>
              <a:t>is </a:t>
            </a:r>
            <a:r>
              <a:rPr lang="en-GB" sz="2800" b="0" spc="-30" dirty="0">
                <a:latin typeface="Georgia" pitchFamily="18" charset="0"/>
                <a:cs typeface="Georgia"/>
              </a:rPr>
              <a:t>first </a:t>
            </a:r>
            <a:r>
              <a:rPr lang="en-GB" sz="2800" b="0" spc="-25" dirty="0">
                <a:latin typeface="Georgia" pitchFamily="18" charset="0"/>
                <a:cs typeface="Georgia"/>
              </a:rPr>
              <a:t>dipped in </a:t>
            </a:r>
            <a:r>
              <a:rPr lang="en-GB" sz="2800" b="0" spc="-40" dirty="0">
                <a:latin typeface="Georgia" pitchFamily="18" charset="0"/>
                <a:cs typeface="Georgia"/>
              </a:rPr>
              <a:t>sample </a:t>
            </a:r>
            <a:r>
              <a:rPr lang="en-GB" sz="2800" b="0" spc="-35" dirty="0">
                <a:latin typeface="Georgia" pitchFamily="18" charset="0"/>
                <a:cs typeface="Georgia"/>
              </a:rPr>
              <a:t>vial and </a:t>
            </a:r>
            <a:r>
              <a:rPr lang="en-GB" sz="2800" b="0" spc="-10" dirty="0">
                <a:latin typeface="Georgia" pitchFamily="18" charset="0"/>
                <a:cs typeface="Georgia"/>
              </a:rPr>
              <a:t>then </a:t>
            </a:r>
            <a:r>
              <a:rPr lang="en-GB" sz="2800" b="0" spc="-225" dirty="0">
                <a:latin typeface="Georgia" pitchFamily="18" charset="0"/>
                <a:cs typeface="Georgia"/>
              </a:rPr>
              <a:t>in  </a:t>
            </a:r>
            <a:r>
              <a:rPr lang="en-GB" sz="2800" b="0" spc="-40" dirty="0">
                <a:latin typeface="Georgia" pitchFamily="18" charset="0"/>
                <a:cs typeface="Georgia"/>
              </a:rPr>
              <a:t>source</a:t>
            </a:r>
            <a:r>
              <a:rPr lang="en-GB" sz="2800" b="0" spc="-140" dirty="0">
                <a:latin typeface="Georgia" pitchFamily="18" charset="0"/>
                <a:cs typeface="Georgia"/>
              </a:rPr>
              <a:t> </a:t>
            </a:r>
            <a:r>
              <a:rPr lang="en-GB" sz="2800" b="0" spc="-35" dirty="0">
                <a:latin typeface="Georgia" pitchFamily="18" charset="0"/>
                <a:cs typeface="Georgia"/>
              </a:rPr>
              <a:t>vial.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pPr marL="127000" indent="-457200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40" dirty="0" smtClean="0">
                <a:latin typeface="Georgia" pitchFamily="18" charset="0"/>
                <a:cs typeface="Georgia"/>
              </a:rPr>
              <a:t>Movement </a:t>
            </a:r>
            <a:r>
              <a:rPr lang="en-GB" sz="2800" b="0" spc="-30" dirty="0">
                <a:latin typeface="Georgia" pitchFamily="18" charset="0"/>
                <a:cs typeface="Georgia"/>
              </a:rPr>
              <a:t>under </a:t>
            </a:r>
            <a:r>
              <a:rPr lang="en-GB" sz="2800" b="0" spc="-20" dirty="0" err="1">
                <a:latin typeface="Georgia" pitchFamily="18" charset="0"/>
                <a:cs typeface="Georgia"/>
              </a:rPr>
              <a:t>osmo</a:t>
            </a:r>
            <a:r>
              <a:rPr lang="en-GB" sz="2800" b="0" spc="-20" dirty="0">
                <a:latin typeface="Georgia" pitchFamily="18" charset="0"/>
                <a:cs typeface="Georgia"/>
              </a:rPr>
              <a:t>-electric</a:t>
            </a:r>
            <a:r>
              <a:rPr lang="en-GB" sz="2800" b="0" spc="-265" dirty="0">
                <a:latin typeface="Georgia" pitchFamily="18" charset="0"/>
                <a:cs typeface="Georgia"/>
              </a:rPr>
              <a:t> </a:t>
            </a:r>
            <a:r>
              <a:rPr lang="en-GB" sz="2800" b="0" spc="-40" dirty="0">
                <a:latin typeface="Georgia" pitchFamily="18" charset="0"/>
                <a:cs typeface="Georgia"/>
              </a:rPr>
              <a:t>flow.</a:t>
            </a:r>
            <a:endParaRPr lang="en-GB" sz="2800" b="0" dirty="0">
              <a:latin typeface="Georgia" pitchFamily="18" charset="0"/>
              <a:cs typeface="Georgia"/>
            </a:endParaRPr>
          </a:p>
          <a:p>
            <a:endParaRPr lang="en-US" b="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6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cap="none" dirty="0" smtClean="0">
                <a:solidFill>
                  <a:schemeClr val="accent3"/>
                </a:solidFill>
              </a:rPr>
              <a:t>Capillary Gel Electrophoresis Illustration</a:t>
            </a:r>
            <a:endParaRPr lang="en-US" sz="2400" cap="none" dirty="0">
              <a:solidFill>
                <a:schemeClr val="accent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49" y="1313436"/>
            <a:ext cx="6811326" cy="3410964"/>
          </a:xfrm>
        </p:spPr>
      </p:pic>
    </p:spTree>
    <p:extLst>
      <p:ext uri="{BB962C8B-B14F-4D97-AF65-F5344CB8AC3E}">
        <p14:creationId xmlns:p14="http://schemas.microsoft.com/office/powerpoint/2010/main" val="4211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spc="-210" dirty="0" smtClean="0">
                <a:solidFill>
                  <a:schemeClr val="accent3"/>
                </a:solidFill>
                <a:cs typeface="Trebuchet MS"/>
              </a:rPr>
              <a:t>Pulsed-field </a:t>
            </a:r>
            <a:r>
              <a:rPr lang="en-GB" cap="none" spc="-240" dirty="0" smtClean="0">
                <a:solidFill>
                  <a:schemeClr val="accent3"/>
                </a:solidFill>
                <a:cs typeface="Trebuchet MS"/>
              </a:rPr>
              <a:t>Gel </a:t>
            </a:r>
            <a:r>
              <a:rPr lang="en-GB" cap="none" spc="-540" dirty="0" smtClean="0">
                <a:solidFill>
                  <a:schemeClr val="accent3"/>
                </a:solidFill>
                <a:cs typeface="Trebuchet MS"/>
              </a:rPr>
              <a:t> </a:t>
            </a:r>
            <a:r>
              <a:rPr lang="en-GB" cap="none" spc="-185" dirty="0" smtClean="0">
                <a:solidFill>
                  <a:schemeClr val="accent3"/>
                </a:solidFill>
                <a:cs typeface="Trebuchet MS"/>
              </a:rPr>
              <a:t>Electrophoresis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5600" marR="5080">
              <a:lnSpc>
                <a:spcPct val="100000"/>
              </a:lnSpc>
              <a:spcBef>
                <a:spcPts val="10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25" dirty="0">
                <a:latin typeface="Georgia"/>
                <a:cs typeface="Georgia"/>
              </a:rPr>
              <a:t>Specialized </a:t>
            </a:r>
            <a:r>
              <a:rPr lang="en-GB" sz="2800" b="0" spc="-5" dirty="0">
                <a:latin typeface="Georgia"/>
                <a:cs typeface="Georgia"/>
              </a:rPr>
              <a:t>to </a:t>
            </a:r>
            <a:r>
              <a:rPr lang="en-GB" sz="2800" b="0" spc="-50" dirty="0">
                <a:latin typeface="Georgia"/>
                <a:cs typeface="Georgia"/>
              </a:rPr>
              <a:t>separate </a:t>
            </a:r>
            <a:r>
              <a:rPr lang="en-GB" sz="2800" b="0" spc="-55" dirty="0">
                <a:latin typeface="Georgia"/>
                <a:cs typeface="Georgia"/>
              </a:rPr>
              <a:t>larger </a:t>
            </a:r>
            <a:r>
              <a:rPr lang="en-GB" sz="2800" b="0" spc="-40" dirty="0">
                <a:latin typeface="Georgia"/>
                <a:cs typeface="Georgia"/>
              </a:rPr>
              <a:t>fragments ranging </a:t>
            </a:r>
            <a:r>
              <a:rPr lang="en-GB" sz="2800" b="0" spc="-125" dirty="0">
                <a:latin typeface="Georgia"/>
                <a:cs typeface="Georgia"/>
              </a:rPr>
              <a:t>from  </a:t>
            </a:r>
            <a:r>
              <a:rPr lang="en-GB" sz="2800" b="0" spc="-150" dirty="0">
                <a:latin typeface="Georgia"/>
                <a:cs typeface="Georgia"/>
              </a:rPr>
              <a:t>10Kb </a:t>
            </a:r>
            <a:r>
              <a:rPr lang="en-GB" sz="2800" b="0" spc="-5" dirty="0">
                <a:latin typeface="Georgia"/>
                <a:cs typeface="Georgia"/>
              </a:rPr>
              <a:t>to</a:t>
            </a:r>
            <a:r>
              <a:rPr lang="en-GB" sz="2800" b="0" dirty="0">
                <a:latin typeface="Georgia"/>
                <a:cs typeface="Georgia"/>
              </a:rPr>
              <a:t> </a:t>
            </a:r>
            <a:r>
              <a:rPr lang="en-GB" sz="2800" b="0" spc="-140" dirty="0">
                <a:latin typeface="Georgia"/>
                <a:cs typeface="Georgia"/>
              </a:rPr>
              <a:t>10Mb.</a:t>
            </a:r>
            <a:endParaRPr lang="en-GB" sz="2800" b="0" dirty="0">
              <a:latin typeface="Georgia"/>
              <a:cs typeface="Georgia"/>
            </a:endParaRPr>
          </a:p>
          <a:p>
            <a:pPr marL="355600" marR="1035050">
              <a:lnSpc>
                <a:spcPct val="100000"/>
              </a:lnSpc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-35" dirty="0" smtClean="0">
                <a:latin typeface="Georgia"/>
                <a:cs typeface="Georgia"/>
              </a:rPr>
              <a:t>Current </a:t>
            </a:r>
            <a:r>
              <a:rPr lang="en-GB" sz="2800" b="0" spc="-50" dirty="0">
                <a:latin typeface="Georgia"/>
                <a:cs typeface="Georgia"/>
              </a:rPr>
              <a:t>is </a:t>
            </a:r>
            <a:r>
              <a:rPr lang="en-GB" sz="2800" b="0" spc="-5" dirty="0">
                <a:latin typeface="Georgia"/>
                <a:cs typeface="Georgia"/>
              </a:rPr>
              <a:t>not </a:t>
            </a:r>
            <a:r>
              <a:rPr lang="en-GB" sz="2800" b="0" spc="-45" dirty="0">
                <a:latin typeface="Georgia"/>
                <a:cs typeface="Georgia"/>
              </a:rPr>
              <a:t>passed </a:t>
            </a:r>
            <a:r>
              <a:rPr lang="en-GB" sz="2800" b="0" spc="-30" dirty="0">
                <a:latin typeface="Georgia"/>
                <a:cs typeface="Georgia"/>
              </a:rPr>
              <a:t>in </a:t>
            </a:r>
            <a:r>
              <a:rPr lang="en-GB" sz="2800" b="0" spc="-15" dirty="0">
                <a:latin typeface="Georgia"/>
                <a:cs typeface="Georgia"/>
              </a:rPr>
              <a:t>one </a:t>
            </a:r>
            <a:r>
              <a:rPr lang="en-GB" sz="2800" b="0" spc="-25" dirty="0">
                <a:latin typeface="Georgia"/>
                <a:cs typeface="Georgia"/>
              </a:rPr>
              <a:t>direction, </a:t>
            </a:r>
            <a:r>
              <a:rPr lang="en-GB" sz="2800" b="0" spc="-75" dirty="0">
                <a:latin typeface="Georgia"/>
                <a:cs typeface="Georgia"/>
              </a:rPr>
              <a:t>instead  </a:t>
            </a:r>
            <a:r>
              <a:rPr lang="en-GB" sz="2800" b="0" spc="-35" dirty="0">
                <a:latin typeface="Georgia"/>
                <a:cs typeface="Georgia"/>
              </a:rPr>
              <a:t>alternatively </a:t>
            </a:r>
            <a:r>
              <a:rPr lang="en-GB" sz="2800" b="0" spc="-20" dirty="0">
                <a:latin typeface="Georgia"/>
                <a:cs typeface="Georgia"/>
              </a:rPr>
              <a:t>at </a:t>
            </a:r>
            <a:r>
              <a:rPr lang="en-GB" sz="2800" b="0" spc="-35" dirty="0">
                <a:latin typeface="Georgia"/>
                <a:cs typeface="Georgia"/>
              </a:rPr>
              <a:t>different angles and </a:t>
            </a:r>
            <a:r>
              <a:rPr lang="en-GB" sz="2800" b="0" spc="-5" dirty="0">
                <a:latin typeface="Georgia"/>
                <a:cs typeface="Georgia"/>
              </a:rPr>
              <a:t>it </a:t>
            </a:r>
            <a:r>
              <a:rPr lang="en-GB" sz="2800" b="0" spc="-55" dirty="0">
                <a:latin typeface="Georgia"/>
                <a:cs typeface="Georgia"/>
              </a:rPr>
              <a:t>is </a:t>
            </a:r>
            <a:r>
              <a:rPr lang="en-GB" sz="2800" b="0" spc="-5" dirty="0">
                <a:latin typeface="Georgia"/>
                <a:cs typeface="Georgia"/>
              </a:rPr>
              <a:t>not  </a:t>
            </a:r>
            <a:r>
              <a:rPr lang="en-GB" sz="2800" b="0" spc="-25" dirty="0">
                <a:latin typeface="Georgia"/>
                <a:cs typeface="Georgia"/>
              </a:rPr>
              <a:t>continuous </a:t>
            </a:r>
            <a:r>
              <a:rPr lang="en-GB" sz="2800" b="0" spc="-5" dirty="0">
                <a:latin typeface="Georgia"/>
                <a:cs typeface="Georgia"/>
              </a:rPr>
              <a:t>but </a:t>
            </a:r>
            <a:r>
              <a:rPr lang="en-GB" sz="2800" b="0" spc="-25" dirty="0">
                <a:latin typeface="Georgia"/>
                <a:cs typeface="Georgia"/>
              </a:rPr>
              <a:t>in </a:t>
            </a:r>
            <a:r>
              <a:rPr lang="en-GB" sz="2800" b="0" spc="-5" dirty="0">
                <a:latin typeface="Georgia"/>
                <a:cs typeface="Georgia"/>
              </a:rPr>
              <a:t>the </a:t>
            </a:r>
            <a:r>
              <a:rPr lang="en-GB" sz="2800" b="0" spc="-40" dirty="0">
                <a:latin typeface="Georgia"/>
                <a:cs typeface="Georgia"/>
              </a:rPr>
              <a:t>form </a:t>
            </a:r>
            <a:r>
              <a:rPr lang="en-GB" sz="2800" b="0" spc="-20" dirty="0">
                <a:latin typeface="Georgia"/>
                <a:cs typeface="Georgia"/>
              </a:rPr>
              <a:t>of</a:t>
            </a:r>
            <a:r>
              <a:rPr lang="en-GB" sz="2800" b="0" spc="-200" dirty="0">
                <a:latin typeface="Georgia"/>
                <a:cs typeface="Georgia"/>
              </a:rPr>
              <a:t> </a:t>
            </a:r>
            <a:r>
              <a:rPr lang="en-GB" sz="2800" b="0" spc="-40" dirty="0" smtClean="0">
                <a:latin typeface="Georgia"/>
                <a:cs typeface="Georgia"/>
              </a:rPr>
              <a:t>pulses (</a:t>
            </a:r>
            <a:r>
              <a:rPr lang="en-GB" sz="2800" b="0" dirty="0" smtClean="0">
                <a:latin typeface="Georgia" pitchFamily="18" charset="0"/>
              </a:rPr>
              <a:t>Kaufmann </a:t>
            </a:r>
            <a:r>
              <a:rPr lang="en-GB" sz="2800" b="0" dirty="0">
                <a:latin typeface="Georgia" pitchFamily="18" charset="0"/>
              </a:rPr>
              <a:t>&amp; Pitt</a:t>
            </a:r>
            <a:r>
              <a:rPr lang="en-GB" sz="2800" b="0" dirty="0" smtClean="0">
                <a:latin typeface="Georgia" pitchFamily="18" charset="0"/>
              </a:rPr>
              <a:t>, 2018)</a:t>
            </a:r>
            <a:r>
              <a:rPr lang="en-GB" sz="2800" b="0" spc="-40" dirty="0" smtClean="0">
                <a:latin typeface="Georgia"/>
                <a:cs typeface="Georgia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42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spc="-210" dirty="0" smtClean="0">
                <a:solidFill>
                  <a:schemeClr val="accent3"/>
                </a:solidFill>
                <a:latin typeface="Trebuchet MS"/>
                <a:cs typeface="Trebuchet MS"/>
              </a:rPr>
              <a:t>Pulsed-field </a:t>
            </a:r>
            <a:r>
              <a:rPr lang="en-GB" cap="none" spc="-240" dirty="0" smtClean="0">
                <a:solidFill>
                  <a:schemeClr val="accent3"/>
                </a:solidFill>
                <a:latin typeface="Trebuchet MS"/>
                <a:cs typeface="Trebuchet MS"/>
              </a:rPr>
              <a:t>Gel</a:t>
            </a:r>
            <a:r>
              <a:rPr lang="en-GB" cap="none" spc="-540" dirty="0" smtClean="0">
                <a:solidFill>
                  <a:schemeClr val="accent3"/>
                </a:solidFill>
                <a:latin typeface="Trebuchet MS"/>
                <a:cs typeface="Trebuchet MS"/>
              </a:rPr>
              <a:t> </a:t>
            </a:r>
            <a:r>
              <a:rPr lang="en-GB" cap="none" spc="-185" dirty="0" smtClean="0">
                <a:solidFill>
                  <a:schemeClr val="accent3"/>
                </a:solidFill>
                <a:latin typeface="Trebuchet MS"/>
                <a:cs typeface="Trebuchet MS"/>
              </a:rPr>
              <a:t>Electrophoresis ILLUSTRATION</a:t>
            </a:r>
            <a:endParaRPr lang="en-US" cap="none" dirty="0">
              <a:solidFill>
                <a:schemeClr val="accent3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00138"/>
            <a:ext cx="7315199" cy="3776662"/>
          </a:xfrm>
        </p:spPr>
      </p:pic>
    </p:spTree>
    <p:extLst>
      <p:ext uri="{BB962C8B-B14F-4D97-AF65-F5344CB8AC3E}">
        <p14:creationId xmlns:p14="http://schemas.microsoft.com/office/powerpoint/2010/main" val="339748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Applications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98450" indent="-285750">
              <a:lnSpc>
                <a:spcPct val="100000"/>
              </a:lnSpc>
              <a:spcBef>
                <a:spcPts val="720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160" dirty="0" smtClean="0">
                <a:latin typeface="Georgia" pitchFamily="18" charset="0"/>
                <a:cs typeface="Times New Roman"/>
              </a:rPr>
              <a:t>In laboratory diagnosis of diseases</a:t>
            </a:r>
            <a:r>
              <a:rPr lang="en-GB" sz="2800" b="0" spc="160" dirty="0">
                <a:latin typeface="Georgia" pitchFamily="18" charset="0"/>
                <a:cs typeface="Times New Roman"/>
              </a:rPr>
              <a:t>.</a:t>
            </a:r>
            <a:endParaRPr lang="en-GB" sz="2800" b="0" dirty="0">
              <a:latin typeface="Georgia" pitchFamily="18" charset="0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100" dirty="0" smtClean="0">
                <a:latin typeface="Georgia" pitchFamily="18" charset="0"/>
                <a:cs typeface="Times New Roman"/>
              </a:rPr>
              <a:t>During DNA sequencing</a:t>
            </a:r>
            <a:r>
              <a:rPr lang="en-GB" sz="2800" b="0" spc="100" dirty="0">
                <a:latin typeface="Georgia" pitchFamily="18" charset="0"/>
                <a:cs typeface="Times New Roman"/>
              </a:rPr>
              <a:t>.</a:t>
            </a:r>
            <a:endParaRPr lang="en-GB" sz="2800" b="0" dirty="0">
              <a:latin typeface="Georgia" pitchFamily="18" charset="0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30" dirty="0" smtClean="0">
                <a:latin typeface="Georgia" pitchFamily="18" charset="0"/>
                <a:cs typeface="Times New Roman"/>
              </a:rPr>
              <a:t>Family applications for paternity and maternity tests.</a:t>
            </a:r>
            <a:endParaRPr lang="en-GB" sz="2800" b="0" dirty="0">
              <a:latin typeface="Georgia" pitchFamily="18" charset="0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110" dirty="0" smtClean="0">
                <a:latin typeface="Georgia" pitchFamily="18" charset="0"/>
                <a:cs typeface="Times New Roman"/>
              </a:rPr>
              <a:t>Organisms identification.</a:t>
            </a:r>
            <a:endParaRPr lang="en-GB" sz="2800" b="0" dirty="0">
              <a:latin typeface="Georgia" pitchFamily="18" charset="0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" pitchFamily="2" charset="2"/>
              <a:buChar char="v"/>
              <a:tabLst>
                <a:tab pos="287655" algn="l"/>
              </a:tabLst>
            </a:pPr>
            <a:r>
              <a:rPr lang="en-GB" sz="2800" b="0" spc="110" dirty="0" smtClean="0">
                <a:latin typeface="Georgia" pitchFamily="18" charset="0"/>
                <a:cs typeface="Times New Roman"/>
              </a:rPr>
              <a:t>Forensics application to identify suspects (</a:t>
            </a:r>
            <a:r>
              <a:rPr lang="en-GB" sz="2800" b="0" dirty="0" smtClean="0">
                <a:latin typeface="Georgia" pitchFamily="18" charset="0"/>
              </a:rPr>
              <a:t>Devi et al, 2015)</a:t>
            </a:r>
            <a:r>
              <a:rPr lang="en-GB" sz="2800" b="0" spc="110" dirty="0" smtClean="0">
                <a:latin typeface="Georgia" pitchFamily="18" charset="0"/>
                <a:cs typeface="Times New Roman"/>
              </a:rPr>
              <a:t>.</a:t>
            </a:r>
            <a:endParaRPr lang="en-US" sz="2800" b="0" dirty="0">
              <a:solidFill>
                <a:schemeClr val="accent3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711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solidFill>
                  <a:schemeClr val="accent3"/>
                </a:solidFill>
              </a:rPr>
              <a:t>References</a:t>
            </a:r>
            <a:endParaRPr lang="en-US" cap="none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914400">
              <a:lnSpc>
                <a:spcPct val="150000"/>
              </a:lnSpc>
            </a:pPr>
            <a:r>
              <a:rPr lang="en-GB" b="0" dirty="0">
                <a:latin typeface="Georgia" pitchFamily="18" charset="0"/>
              </a:rPr>
              <a:t>Devi, S. G., </a:t>
            </a:r>
            <a:r>
              <a:rPr lang="en-GB" b="0" dirty="0" err="1">
                <a:latin typeface="Georgia" pitchFamily="18" charset="0"/>
              </a:rPr>
              <a:t>Fathima</a:t>
            </a:r>
            <a:r>
              <a:rPr lang="en-GB" b="0" dirty="0">
                <a:latin typeface="Georgia" pitchFamily="18" charset="0"/>
              </a:rPr>
              <a:t>, A. A., </a:t>
            </a:r>
            <a:r>
              <a:rPr lang="en-GB" b="0" dirty="0" err="1">
                <a:latin typeface="Georgia" pitchFamily="18" charset="0"/>
              </a:rPr>
              <a:t>Radha</a:t>
            </a:r>
            <a:r>
              <a:rPr lang="en-GB" b="0" dirty="0">
                <a:latin typeface="Georgia" pitchFamily="18" charset="0"/>
              </a:rPr>
              <a:t>, S., </a:t>
            </a:r>
            <a:r>
              <a:rPr lang="en-GB" b="0" dirty="0" err="1">
                <a:latin typeface="Georgia" pitchFamily="18" charset="0"/>
              </a:rPr>
              <a:t>Arunraj</a:t>
            </a:r>
            <a:r>
              <a:rPr lang="en-GB" b="0" dirty="0">
                <a:latin typeface="Georgia" pitchFamily="18" charset="0"/>
              </a:rPr>
              <a:t>, R., Curtis, W. R., &amp; </a:t>
            </a:r>
            <a:r>
              <a:rPr lang="en-GB" b="0" dirty="0" err="1">
                <a:latin typeface="Georgia" pitchFamily="18" charset="0"/>
              </a:rPr>
              <a:t>Ramya</a:t>
            </a:r>
            <a:r>
              <a:rPr lang="en-GB" b="0" dirty="0">
                <a:latin typeface="Georgia" pitchFamily="18" charset="0"/>
              </a:rPr>
              <a:t>, M. (2015). A rapid and economical method for efficient DNA extraction from diverse soils suitable for </a:t>
            </a:r>
            <a:r>
              <a:rPr lang="en-GB" b="0" dirty="0" err="1">
                <a:latin typeface="Georgia" pitchFamily="18" charset="0"/>
              </a:rPr>
              <a:t>metagenomic</a:t>
            </a:r>
            <a:r>
              <a:rPr lang="en-GB" b="0" dirty="0">
                <a:latin typeface="Georgia" pitchFamily="18" charset="0"/>
              </a:rPr>
              <a:t> applications. </a:t>
            </a:r>
            <a:r>
              <a:rPr lang="en-GB" b="0" i="1" dirty="0" err="1">
                <a:latin typeface="Georgia" pitchFamily="18" charset="0"/>
              </a:rPr>
              <a:t>PLoS</a:t>
            </a:r>
            <a:r>
              <a:rPr lang="en-GB" b="0" i="1" dirty="0">
                <a:latin typeface="Georgia" pitchFamily="18" charset="0"/>
              </a:rPr>
              <a:t> One</a:t>
            </a:r>
            <a:r>
              <a:rPr lang="en-GB" b="0" dirty="0">
                <a:latin typeface="Georgia" pitchFamily="18" charset="0"/>
              </a:rPr>
              <a:t>, </a:t>
            </a:r>
            <a:r>
              <a:rPr lang="en-GB" b="0" i="1" dirty="0">
                <a:latin typeface="Georgia" pitchFamily="18" charset="0"/>
              </a:rPr>
              <a:t>10</a:t>
            </a:r>
            <a:r>
              <a:rPr lang="en-GB" b="0" dirty="0">
                <a:latin typeface="Georgia" pitchFamily="18" charset="0"/>
              </a:rPr>
              <a:t>(7), e0132441</a:t>
            </a:r>
            <a:r>
              <a:rPr lang="en-GB" b="0" dirty="0"/>
              <a:t>.</a:t>
            </a:r>
            <a:endParaRPr lang="en-US" dirty="0"/>
          </a:p>
          <a:p>
            <a:pPr marL="0" indent="-914400">
              <a:lnSpc>
                <a:spcPct val="150000"/>
              </a:lnSpc>
            </a:pPr>
            <a:r>
              <a:rPr lang="en-GB" b="0" dirty="0">
                <a:latin typeface="Georgia" pitchFamily="18" charset="0"/>
              </a:rPr>
              <a:t>Kaufmann, M. E., &amp; Pitt, T. L. (2018). Pulsed-field gel electrophoresis of bacterial DNA. In </a:t>
            </a:r>
            <a:r>
              <a:rPr lang="en-GB" b="0" i="1" dirty="0">
                <a:latin typeface="Georgia" pitchFamily="18" charset="0"/>
              </a:rPr>
              <a:t>Methods in practical laboratory bacteriology</a:t>
            </a:r>
            <a:r>
              <a:rPr lang="en-GB" b="0" dirty="0">
                <a:latin typeface="Georgia" pitchFamily="18" charset="0"/>
              </a:rPr>
              <a:t> (pp. 83-92). CRC Press.</a:t>
            </a:r>
          </a:p>
          <a:p>
            <a:pPr marL="0" indent="-914400">
              <a:lnSpc>
                <a:spcPct val="150000"/>
              </a:lnSpc>
            </a:pPr>
            <a:r>
              <a:rPr lang="en-GB" b="0" dirty="0" smtClean="0">
                <a:latin typeface="Georgia" pitchFamily="18" charset="0"/>
              </a:rPr>
              <a:t>Westermeier</a:t>
            </a:r>
            <a:r>
              <a:rPr lang="en-GB" b="0" dirty="0">
                <a:latin typeface="Georgia" pitchFamily="18" charset="0"/>
              </a:rPr>
              <a:t>, R. (2016). </a:t>
            </a:r>
            <a:r>
              <a:rPr lang="en-GB" b="0" i="1" dirty="0">
                <a:latin typeface="Georgia" pitchFamily="18" charset="0"/>
              </a:rPr>
              <a:t>Electrophoresis in practice: a guide to methods and applications of DNA and protein separations</a:t>
            </a:r>
            <a:r>
              <a:rPr lang="en-GB" b="0" dirty="0">
                <a:latin typeface="Georgia" pitchFamily="18" charset="0"/>
              </a:rPr>
              <a:t>. John Wiley &amp; Sons</a:t>
            </a:r>
            <a:r>
              <a:rPr lang="en-GB" b="0" dirty="0" smtClean="0"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087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93</TotalTime>
  <Words>608</Words>
  <Application>Microsoft Office PowerPoint</Application>
  <PresentationFormat>On-screen Show (4:3)</PresentationFormat>
  <Paragraphs>75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DNA ELECTROPHORESIS</vt:lpstr>
      <vt:lpstr>Introduction</vt:lpstr>
      <vt:lpstr>Uses Of Dna Electrophoresis</vt:lpstr>
      <vt:lpstr>Process Illustration</vt:lpstr>
      <vt:lpstr>Requirements of the Process</vt:lpstr>
      <vt:lpstr>Gel Types Used During DNA Electrophoresis</vt:lpstr>
      <vt:lpstr>Agarose Gel  Electrophoresis</vt:lpstr>
      <vt:lpstr>Types Of Agarose</vt:lpstr>
      <vt:lpstr>Polyacrylamide Gel</vt:lpstr>
      <vt:lpstr>Detection</vt:lpstr>
      <vt:lpstr>Capillary Gel Electrophoresis</vt:lpstr>
      <vt:lpstr>Capillary Gel Electrophoresis Illustration</vt:lpstr>
      <vt:lpstr>Pulsed-field Gel  Electrophoresis</vt:lpstr>
      <vt:lpstr>Pulsed-field Gel Electrophoresis ILLUSTRATION</vt:lpstr>
      <vt:lpstr>Applications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ELECTROPHORESIS</dc:title>
  <dc:creator>ZACK</dc:creator>
  <cp:lastModifiedBy>ZACK</cp:lastModifiedBy>
  <cp:revision>15</cp:revision>
  <dcterms:created xsi:type="dcterms:W3CDTF">2019-11-07T15:58:21Z</dcterms:created>
  <dcterms:modified xsi:type="dcterms:W3CDTF">2019-11-07T17:32:58Z</dcterms:modified>
</cp:coreProperties>
</file>